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Helvetica Neue"/>
      <p:regular r:id="rId69"/>
      <p:bold r:id="rId70"/>
      <p:italic r:id="rId71"/>
      <p:boldItalic r:id="rId72"/>
    </p:embeddedFont>
    <p:embeddedFont>
      <p:font typeface="Helvetica Neue Light"/>
      <p:regular r:id="rId73"/>
      <p:bold r:id="rId74"/>
      <p:italic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8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8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regular.fntdata"/><Relationship Id="rId72" Type="http://schemas.openxmlformats.org/officeDocument/2006/relationships/font" Target="fonts/HelveticaNeue-boldItalic.fntdata"/><Relationship Id="rId31" Type="http://schemas.openxmlformats.org/officeDocument/2006/relationships/slide" Target="slides/slide26.xml"/><Relationship Id="rId75" Type="http://schemas.openxmlformats.org/officeDocument/2006/relationships/font" Target="fonts/HelveticaNeueLight-italic.fntdata"/><Relationship Id="rId30" Type="http://schemas.openxmlformats.org/officeDocument/2006/relationships/slide" Target="slides/slide25.xml"/><Relationship Id="rId74" Type="http://schemas.openxmlformats.org/officeDocument/2006/relationships/font" Target="fonts/HelveticaNeueLight-bold.fntdata"/><Relationship Id="rId33" Type="http://schemas.openxmlformats.org/officeDocument/2006/relationships/slide" Target="slides/slide28.xml"/><Relationship Id="rId77" Type="http://schemas.openxmlformats.org/officeDocument/2006/relationships/font" Target="fonts/DMSans-regular.fntdata"/><Relationship Id="rId32" Type="http://schemas.openxmlformats.org/officeDocument/2006/relationships/slide" Target="slides/slide27.xml"/><Relationship Id="rId76" Type="http://schemas.openxmlformats.org/officeDocument/2006/relationships/font" Target="fonts/HelveticaNeueLight-boldItalic.fntdata"/><Relationship Id="rId35" Type="http://schemas.openxmlformats.org/officeDocument/2006/relationships/slide" Target="slides/slide30.xml"/><Relationship Id="rId79" Type="http://schemas.openxmlformats.org/officeDocument/2006/relationships/font" Target="fonts/DMSans-italic.fntdata"/><Relationship Id="rId34" Type="http://schemas.openxmlformats.org/officeDocument/2006/relationships/slide" Target="slides/slide29.xml"/><Relationship Id="rId78" Type="http://schemas.openxmlformats.org/officeDocument/2006/relationships/font" Target="fonts/DMSans-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85209444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85209444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85209444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85209444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85209444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85209444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85209444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85209444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85209444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85209444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85209444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85209444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85209444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85209444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85209444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85209444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85209444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85209444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85209444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85209444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85209444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85209444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85209444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85209444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85209444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85209444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85209444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85209444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85209444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85209444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85209444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85209444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85209444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85209444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85209444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85209444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85209444e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85209444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85209444e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85209444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5209444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5209444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85209444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85209444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85209444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85209444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85209444e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85209444e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85209444e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85209444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85209444e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85209444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d8ab2ab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d8ab2ab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85209444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85209444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85209444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85209444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859fd7b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859fd7b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859fd7b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859fd7b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859fd7b5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859fd7b5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859fd7b5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859fd7b5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859fd7b5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859fd7b5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859fd7b5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859fd7b5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859fd7b5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859fd7b5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859fd7b5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859fd7b5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859fd7b56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859fd7b56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859fd7b5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859fd7b5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859fd7b5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859fd7b5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859fd7b56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859fd7b56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19c3912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19c3912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28d5ea07a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28d5ea07a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87e4e7e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87e4e7e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87e4e7e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87e4e7e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87e4e7e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87e4e7e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85209444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85209444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85209444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85209444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85209444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85209444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eb5a9f3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eb5a9f3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latentflip.com/loupe" TargetMode="Externa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3.gif"/><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2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8.gif"/><Relationship Id="rId4" Type="http://schemas.openxmlformats.org/officeDocument/2006/relationships/image" Target="../media/image24.png"/><Relationship Id="rId5"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27.jpg"/><Relationship Id="rId4" Type="http://schemas.openxmlformats.org/officeDocument/2006/relationships/image" Target="../media/image32.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SetTimeout</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setTimeout</a:t>
            </a:r>
            <a:endParaRPr b="1" sz="4000">
              <a:solidFill>
                <a:schemeClr val="dk1"/>
              </a:solidFill>
              <a:latin typeface="DM Sans"/>
              <a:ea typeface="DM Sans"/>
              <a:cs typeface="DM Sans"/>
              <a:sym typeface="DM Sans"/>
            </a:endParaRPr>
          </a:p>
        </p:txBody>
      </p:sp>
      <p:sp>
        <p:nvSpPr>
          <p:cNvPr id="142" name="Google Shape;142;p25"/>
          <p:cNvSpPr txBox="1"/>
          <p:nvPr/>
        </p:nvSpPr>
        <p:spPr>
          <a:xfrm>
            <a:off x="475500" y="1262725"/>
            <a:ext cx="558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una </a:t>
            </a:r>
            <a:r>
              <a:rPr b="1" lang="es" sz="1350">
                <a:latin typeface="DM Sans"/>
                <a:ea typeface="DM Sans"/>
                <a:cs typeface="DM Sans"/>
                <a:sym typeface="DM Sans"/>
              </a:rPr>
              <a:t>función</a:t>
            </a:r>
            <a:r>
              <a:rPr lang="es" sz="1350">
                <a:latin typeface="DM Sans"/>
                <a:ea typeface="DM Sans"/>
                <a:cs typeface="DM Sans"/>
                <a:sym typeface="DM Sans"/>
              </a:rPr>
              <a:t> que permite realizar acciones asincrónicamente 🤹. La función recibe dos parámetros: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Una función de </a:t>
            </a:r>
            <a:r>
              <a:rPr lang="es" sz="1350">
                <a:highlight>
                  <a:srgbClr val="EAFF6A"/>
                </a:highlight>
                <a:latin typeface="DM Sans"/>
                <a:ea typeface="DM Sans"/>
                <a:cs typeface="DM Sans"/>
                <a:sym typeface="DM Sans"/>
              </a:rPr>
              <a:t>callback</a:t>
            </a:r>
            <a:r>
              <a:rPr lang="es" sz="1350">
                <a:latin typeface="DM Sans"/>
                <a:ea typeface="DM Sans"/>
                <a:cs typeface="DM Sans"/>
                <a:sym typeface="DM Sans"/>
              </a:rPr>
              <a:t> y un </a:t>
            </a:r>
            <a:r>
              <a:rPr lang="es" sz="1350">
                <a:highlight>
                  <a:srgbClr val="EAFF6A"/>
                </a:highlight>
                <a:latin typeface="DM Sans"/>
                <a:ea typeface="DM Sans"/>
                <a:cs typeface="DM Sans"/>
                <a:sym typeface="DM Sans"/>
              </a:rPr>
              <a:t>valor numérico</a:t>
            </a:r>
            <a:r>
              <a:rPr lang="es" sz="1350">
                <a:latin typeface="DM Sans"/>
                <a:ea typeface="DM Sans"/>
                <a:cs typeface="DM Sans"/>
                <a:sym typeface="DM Sans"/>
              </a:rPr>
              <a:t> que representa milisegundos</a:t>
            </a:r>
            <a:endParaRPr sz="1350">
              <a:latin typeface="DM Sans"/>
              <a:ea typeface="DM Sans"/>
              <a:cs typeface="DM Sans"/>
              <a:sym typeface="DM Sans"/>
            </a:endParaRPr>
          </a:p>
        </p:txBody>
      </p:sp>
      <p:sp>
        <p:nvSpPr>
          <p:cNvPr id="143" name="Google Shape;143;p25"/>
          <p:cNvSpPr/>
          <p:nvPr/>
        </p:nvSpPr>
        <p:spPr>
          <a:xfrm>
            <a:off x="562150" y="2321675"/>
            <a:ext cx="5389800" cy="37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txBox="1"/>
          <p:nvPr/>
        </p:nvSpPr>
        <p:spPr>
          <a:xfrm>
            <a:off x="683750" y="2321672"/>
            <a:ext cx="3000000" cy="377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setTimeout</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fn</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time</a:t>
            </a:r>
            <a:r>
              <a:rPr lang="es" sz="1250">
                <a:solidFill>
                  <a:srgbClr val="D4D4D4"/>
                </a:solidFill>
                <a:latin typeface="Courier New"/>
                <a:ea typeface="Courier New"/>
                <a:cs typeface="Courier New"/>
                <a:sym typeface="Courier New"/>
              </a:rPr>
              <a:t>)</a:t>
            </a:r>
            <a:endParaRPr sz="1500"/>
          </a:p>
        </p:txBody>
      </p:sp>
      <p:sp>
        <p:nvSpPr>
          <p:cNvPr id="145" name="Google Shape;145;p25"/>
          <p:cNvSpPr txBox="1"/>
          <p:nvPr/>
        </p:nvSpPr>
        <p:spPr>
          <a:xfrm>
            <a:off x="475500" y="2741925"/>
            <a:ext cx="5643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Así, la función que pasamos por primer parámetro se ejecuta </a:t>
            </a:r>
            <a:r>
              <a:rPr b="1" lang="es" sz="1350">
                <a:solidFill>
                  <a:schemeClr val="dk1"/>
                </a:solidFill>
                <a:latin typeface="DM Sans"/>
                <a:ea typeface="DM Sans"/>
                <a:cs typeface="DM Sans"/>
                <a:sym typeface="DM Sans"/>
              </a:rPr>
              <a:t>luego </a:t>
            </a:r>
            <a:r>
              <a:rPr lang="es" sz="1350">
                <a:solidFill>
                  <a:schemeClr val="dk1"/>
                </a:solidFill>
                <a:latin typeface="DM Sans"/>
                <a:ea typeface="DM Sans"/>
                <a:cs typeface="DM Sans"/>
                <a:sym typeface="DM Sans"/>
              </a:rPr>
              <a:t>de que transcurra el tiempo definido en el segundo parámetro. Por ejemplo:</a:t>
            </a:r>
            <a:endParaRPr sz="1350">
              <a:latin typeface="DM Sans"/>
              <a:ea typeface="DM Sans"/>
              <a:cs typeface="DM Sans"/>
              <a:sym typeface="DM Sans"/>
            </a:endParaRPr>
          </a:p>
        </p:txBody>
      </p:sp>
      <p:sp>
        <p:nvSpPr>
          <p:cNvPr id="146" name="Google Shape;146;p25"/>
          <p:cNvSpPr/>
          <p:nvPr/>
        </p:nvSpPr>
        <p:spPr>
          <a:xfrm>
            <a:off x="562150" y="3656725"/>
            <a:ext cx="5389800" cy="89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nvSpPr>
        <p:spPr>
          <a:xfrm>
            <a:off x="562150" y="3656725"/>
            <a:ext cx="4547700" cy="8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setTimeout</a:t>
            </a:r>
            <a:r>
              <a:rPr lang="es" sz="1250">
                <a:solidFill>
                  <a:srgbClr val="D4D4D4"/>
                </a:solidFill>
                <a:latin typeface="Courier New"/>
                <a:ea typeface="Courier New"/>
                <a:cs typeface="Courier New"/>
                <a:sym typeface="Courier New"/>
              </a:rPr>
              <a:t>(()</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"Proceso asincrónico"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3000</a:t>
            </a:r>
            <a:r>
              <a:rPr lang="es" sz="1250">
                <a:solidFill>
                  <a:srgbClr val="D4D4D4"/>
                </a:solidFill>
                <a:latin typeface="Courier New"/>
                <a:ea typeface="Courier New"/>
                <a:cs typeface="Courier New"/>
                <a:sym typeface="Courier New"/>
              </a:rPr>
              <a:t>)</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setTimeout</a:t>
            </a:r>
            <a:endParaRPr b="1" sz="4000">
              <a:solidFill>
                <a:schemeClr val="dk1"/>
              </a:solidFill>
              <a:latin typeface="DM Sans"/>
              <a:ea typeface="DM Sans"/>
              <a:cs typeface="DM Sans"/>
              <a:sym typeface="DM Sans"/>
            </a:endParaRPr>
          </a:p>
        </p:txBody>
      </p:sp>
      <p:sp>
        <p:nvSpPr>
          <p:cNvPr id="153" name="Google Shape;153;p26"/>
          <p:cNvSpPr txBox="1"/>
          <p:nvPr/>
        </p:nvSpPr>
        <p:spPr>
          <a:xfrm>
            <a:off x="475500" y="1262725"/>
            <a:ext cx="5588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modelo sincrónico, esperaríamos ver el próximo ejemplo en el siguiente orden:</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“Inicia proceso”</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“Mitad de proceso” (tras 2 segundos)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“Fin proceso”</a:t>
            </a:r>
            <a:endParaRPr sz="1350">
              <a:latin typeface="DM Sans"/>
              <a:ea typeface="DM Sans"/>
              <a:cs typeface="DM Sans"/>
              <a:sym typeface="DM Sans"/>
            </a:endParaRPr>
          </a:p>
        </p:txBody>
      </p:sp>
      <p:sp>
        <p:nvSpPr>
          <p:cNvPr id="154" name="Google Shape;154;p26"/>
          <p:cNvSpPr/>
          <p:nvPr/>
        </p:nvSpPr>
        <p:spPr>
          <a:xfrm>
            <a:off x="475500" y="2574300"/>
            <a:ext cx="7044600" cy="201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nvSpPr>
        <p:spPr>
          <a:xfrm>
            <a:off x="475500" y="2607450"/>
            <a:ext cx="7186800" cy="194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"Inicia proceso"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setTimeout</a:t>
            </a:r>
            <a:r>
              <a:rPr lang="es" sz="1250">
                <a:solidFill>
                  <a:srgbClr val="D4D4D4"/>
                </a:solidFill>
                <a:latin typeface="Courier New"/>
                <a:ea typeface="Courier New"/>
                <a:cs typeface="Courier New"/>
                <a:sym typeface="Courier New"/>
              </a:rPr>
              <a:t>(()</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"Mitad de proceso"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2000</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"Fin proceso"</a:t>
            </a:r>
            <a:r>
              <a:rPr lang="es" sz="1250">
                <a:solidFill>
                  <a:srgbClr val="D4D4D4"/>
                </a:solidFill>
                <a:latin typeface="Courier New"/>
                <a:ea typeface="Courier New"/>
                <a:cs typeface="Courier New"/>
                <a:sym typeface="Courier New"/>
              </a:rPr>
              <a:t>)</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setTimeout</a:t>
            </a:r>
            <a:endParaRPr b="1" sz="4000">
              <a:solidFill>
                <a:schemeClr val="dk1"/>
              </a:solidFill>
              <a:latin typeface="DM Sans"/>
              <a:ea typeface="DM Sans"/>
              <a:cs typeface="DM Sans"/>
              <a:sym typeface="DM Sans"/>
            </a:endParaRPr>
          </a:p>
        </p:txBody>
      </p:sp>
      <p:sp>
        <p:nvSpPr>
          <p:cNvPr id="161" name="Google Shape;161;p27"/>
          <p:cNvSpPr txBox="1"/>
          <p:nvPr/>
        </p:nvSpPr>
        <p:spPr>
          <a:xfrm>
            <a:off x="475500" y="1526838"/>
            <a:ext cx="5588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Sin embargo, la salida se produce de la siguiente forma:</a:t>
            </a:r>
            <a:endParaRPr sz="1350">
              <a:latin typeface="DM Sans"/>
              <a:ea typeface="DM Sans"/>
              <a:cs typeface="DM Sans"/>
              <a:sym typeface="DM Sans"/>
            </a:endParaRPr>
          </a:p>
        </p:txBody>
      </p:sp>
      <p:sp>
        <p:nvSpPr>
          <p:cNvPr id="162" name="Google Shape;162;p27"/>
          <p:cNvSpPr/>
          <p:nvPr/>
        </p:nvSpPr>
        <p:spPr>
          <a:xfrm>
            <a:off x="552175" y="2131975"/>
            <a:ext cx="6975000" cy="127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txBox="1"/>
          <p:nvPr/>
        </p:nvSpPr>
        <p:spPr>
          <a:xfrm>
            <a:off x="552175" y="2165125"/>
            <a:ext cx="5678700" cy="1238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Inicia proceso</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Fin proceso</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Mitad de proceso  - tras 2 segundos</a:t>
            </a:r>
            <a:endParaRPr sz="1650">
              <a:solidFill>
                <a:srgbClr val="D4D4D4"/>
              </a:solidFill>
              <a:latin typeface="Courier New"/>
              <a:ea typeface="Courier New"/>
              <a:cs typeface="Courier New"/>
              <a:sym typeface="Courier New"/>
            </a:endParaRPr>
          </a:p>
        </p:txBody>
      </p:sp>
      <p:sp>
        <p:nvSpPr>
          <p:cNvPr id="164" name="Google Shape;164;p27"/>
          <p:cNvSpPr txBox="1"/>
          <p:nvPr/>
        </p:nvSpPr>
        <p:spPr>
          <a:xfrm>
            <a:off x="475500" y="3616250"/>
            <a:ext cx="53118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Esto sucede porque </a:t>
            </a:r>
            <a:r>
              <a:rPr b="1" lang="es" sz="1350">
                <a:solidFill>
                  <a:schemeClr val="dk1"/>
                </a:solidFill>
                <a:latin typeface="DM Sans"/>
                <a:ea typeface="DM Sans"/>
                <a:cs typeface="DM Sans"/>
                <a:sym typeface="DM Sans"/>
              </a:rPr>
              <a:t>setTimeout </a:t>
            </a:r>
            <a:r>
              <a:rPr lang="es" sz="1350">
                <a:solidFill>
                  <a:schemeClr val="dk1"/>
                </a:solidFill>
                <a:latin typeface="DM Sans"/>
                <a:ea typeface="DM Sans"/>
                <a:cs typeface="DM Sans"/>
                <a:sym typeface="DM Sans"/>
              </a:rPr>
              <a:t>funciona de forma asincrónica. Por eso es que los dos </a:t>
            </a:r>
            <a:r>
              <a:rPr b="1" lang="es" sz="1350">
                <a:solidFill>
                  <a:schemeClr val="dk1"/>
                </a:solidFill>
                <a:latin typeface="DM Sans"/>
                <a:ea typeface="DM Sans"/>
                <a:cs typeface="DM Sans"/>
                <a:sym typeface="DM Sans"/>
              </a:rPr>
              <a:t>console.log</a:t>
            </a:r>
            <a:r>
              <a:rPr lang="es" sz="1350">
                <a:solidFill>
                  <a:schemeClr val="dk1"/>
                </a:solidFill>
                <a:latin typeface="DM Sans"/>
                <a:ea typeface="DM Sans"/>
                <a:cs typeface="DM Sans"/>
                <a:sym typeface="DM Sans"/>
              </a:rPr>
              <a:t> se ejecutan antes, y por último vemos el resultado del setTimeout que va en el medio.</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nvSpPr>
        <p:spPr>
          <a:xfrm>
            <a:off x="930550" y="468275"/>
            <a:ext cx="48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a:t>
            </a:r>
            <a:r>
              <a:rPr lang="es" sz="1600">
                <a:solidFill>
                  <a:schemeClr val="dk1"/>
                </a:solidFill>
                <a:latin typeface="DM Sans"/>
                <a:ea typeface="DM Sans"/>
                <a:cs typeface="DM Sans"/>
                <a:sym typeface="DM Sans"/>
              </a:rPr>
              <a:t>DE APLICACIÓN DE SETTIMEOUT</a:t>
            </a:r>
            <a:endParaRPr>
              <a:solidFill>
                <a:schemeClr val="dk1"/>
              </a:solidFill>
              <a:latin typeface="DM Sans"/>
              <a:ea typeface="DM Sans"/>
              <a:cs typeface="DM Sans"/>
              <a:sym typeface="DM Sans"/>
            </a:endParaRPr>
          </a:p>
        </p:txBody>
      </p:sp>
      <p:pic>
        <p:nvPicPr>
          <p:cNvPr id="171" name="Google Shape;171;p2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72" name="Google Shape;172;p28"/>
          <p:cNvSpPr txBox="1"/>
          <p:nvPr/>
        </p:nvSpPr>
        <p:spPr>
          <a:xfrm>
            <a:off x="475500" y="964725"/>
            <a:ext cx="506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latin typeface="DM Sans"/>
                <a:ea typeface="DM Sans"/>
                <a:cs typeface="DM Sans"/>
                <a:sym typeface="DM Sans"/>
              </a:rPr>
              <a:t>Podemos estilar un elemento del DOM tras un evento y removerle una clase tras cierto tiempo:</a:t>
            </a:r>
            <a:endParaRPr sz="1200">
              <a:solidFill>
                <a:schemeClr val="dk1"/>
              </a:solidFill>
              <a:latin typeface="DM Sans"/>
              <a:ea typeface="DM Sans"/>
              <a:cs typeface="DM Sans"/>
              <a:sym typeface="DM Sans"/>
            </a:endParaRPr>
          </a:p>
        </p:txBody>
      </p:sp>
      <p:sp>
        <p:nvSpPr>
          <p:cNvPr id="173" name="Google Shape;173;p28"/>
          <p:cNvSpPr/>
          <p:nvPr/>
        </p:nvSpPr>
        <p:spPr>
          <a:xfrm>
            <a:off x="457350" y="1518825"/>
            <a:ext cx="7697100" cy="215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txBox="1"/>
          <p:nvPr/>
        </p:nvSpPr>
        <p:spPr>
          <a:xfrm>
            <a:off x="639875" y="1504275"/>
            <a:ext cx="7417200" cy="2218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btn</a:t>
            </a:r>
            <a:r>
              <a:rPr lang="es" sz="1000">
                <a:solidFill>
                  <a:srgbClr val="D4D4D4"/>
                </a:solidFill>
                <a:latin typeface="Courier New"/>
                <a:ea typeface="Courier New"/>
                <a:cs typeface="Courier New"/>
                <a:sym typeface="Courier New"/>
              </a:rPr>
              <a:t> = </a:t>
            </a:r>
            <a:r>
              <a:rPr lang="es" sz="1000">
                <a:solidFill>
                  <a:srgbClr val="9CDCFE"/>
                </a:solidFill>
                <a:latin typeface="Courier New"/>
                <a:ea typeface="Courier New"/>
                <a:cs typeface="Courier New"/>
                <a:sym typeface="Courier New"/>
              </a:rPr>
              <a:t>document</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querySelector</a:t>
            </a:r>
            <a:r>
              <a:rPr lang="es" sz="1000">
                <a:solidFill>
                  <a:srgbClr val="D4D4D4"/>
                </a:solidFill>
                <a:latin typeface="Courier New"/>
                <a:ea typeface="Courier New"/>
                <a:cs typeface="Courier New"/>
                <a:sym typeface="Courier New"/>
              </a:rPr>
              <a:t>(</a:t>
            </a:r>
            <a:r>
              <a:rPr lang="es" sz="1000">
                <a:solidFill>
                  <a:srgbClr val="CE9178"/>
                </a:solidFill>
                <a:latin typeface="Courier New"/>
                <a:ea typeface="Courier New"/>
                <a:cs typeface="Courier New"/>
                <a:sym typeface="Courier New"/>
              </a:rPr>
              <a:t>'#boton'</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popup</a:t>
            </a:r>
            <a:r>
              <a:rPr lang="es" sz="1000">
                <a:solidFill>
                  <a:srgbClr val="D4D4D4"/>
                </a:solidFill>
                <a:latin typeface="Courier New"/>
                <a:ea typeface="Courier New"/>
                <a:cs typeface="Courier New"/>
                <a:sym typeface="Courier New"/>
              </a:rPr>
              <a:t> = </a:t>
            </a:r>
            <a:r>
              <a:rPr lang="es" sz="1000">
                <a:solidFill>
                  <a:srgbClr val="9CDCFE"/>
                </a:solidFill>
                <a:latin typeface="Courier New"/>
                <a:ea typeface="Courier New"/>
                <a:cs typeface="Courier New"/>
                <a:sym typeface="Courier New"/>
              </a:rPr>
              <a:t>document</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querySelector</a:t>
            </a:r>
            <a:r>
              <a:rPr lang="es" sz="1000">
                <a:solidFill>
                  <a:srgbClr val="D4D4D4"/>
                </a:solidFill>
                <a:latin typeface="Courier New"/>
                <a:ea typeface="Courier New"/>
                <a:cs typeface="Courier New"/>
                <a:sym typeface="Courier New"/>
              </a:rPr>
              <a:t>(</a:t>
            </a:r>
            <a:r>
              <a:rPr lang="es" sz="1000">
                <a:solidFill>
                  <a:srgbClr val="CE9178"/>
                </a:solidFill>
                <a:latin typeface="Courier New"/>
                <a:ea typeface="Courier New"/>
                <a:cs typeface="Courier New"/>
                <a:sym typeface="Courier New"/>
              </a:rPr>
              <a:t>'#popup-mensaje'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4FC1FF"/>
                </a:solidFill>
                <a:latin typeface="Courier New"/>
                <a:ea typeface="Courier New"/>
                <a:cs typeface="Courier New"/>
                <a:sym typeface="Courier New"/>
              </a:rPr>
              <a:t>btn</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addEventListener</a:t>
            </a:r>
            <a:r>
              <a:rPr lang="es" sz="1000">
                <a:solidFill>
                  <a:srgbClr val="D4D4D4"/>
                </a:solidFill>
                <a:latin typeface="Courier New"/>
                <a:ea typeface="Courier New"/>
                <a:cs typeface="Courier New"/>
                <a:sym typeface="Courier New"/>
              </a:rPr>
              <a:t>(</a:t>
            </a:r>
            <a:r>
              <a:rPr lang="es" sz="1000">
                <a:solidFill>
                  <a:srgbClr val="CE9178"/>
                </a:solidFill>
                <a:latin typeface="Courier New"/>
                <a:ea typeface="Courier New"/>
                <a:cs typeface="Courier New"/>
                <a:sym typeface="Courier New"/>
              </a:rPr>
              <a:t>'click'</a:t>
            </a:r>
            <a:r>
              <a:rPr lang="es" sz="1000">
                <a:solidFill>
                  <a:srgbClr val="D4D4D4"/>
                </a:solidFill>
                <a:latin typeface="Courier New"/>
                <a:ea typeface="Courier New"/>
                <a:cs typeface="Courier New"/>
                <a:sym typeface="Courier New"/>
              </a:rPr>
              <a:t>, () </a:t>
            </a:r>
            <a:r>
              <a:rPr lang="es" sz="1000">
                <a:solidFill>
                  <a:srgbClr val="569CD6"/>
                </a:solidFill>
                <a:latin typeface="Courier New"/>
                <a:ea typeface="Courier New"/>
                <a:cs typeface="Courier New"/>
                <a:sym typeface="Courier New"/>
              </a:rPr>
              <a:t>=&gt;</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popup</a:t>
            </a:r>
            <a:r>
              <a:rPr lang="es" sz="1000">
                <a:solidFill>
                  <a:srgbClr val="D4D4D4"/>
                </a:solidFill>
                <a:latin typeface="Courier New"/>
                <a:ea typeface="Courier New"/>
                <a:cs typeface="Courier New"/>
                <a:sym typeface="Courier New"/>
              </a:rPr>
              <a:t>.</a:t>
            </a:r>
            <a:r>
              <a:rPr lang="es" sz="1000">
                <a:solidFill>
                  <a:srgbClr val="4FC1FF"/>
                </a:solidFill>
                <a:latin typeface="Courier New"/>
                <a:ea typeface="Courier New"/>
                <a:cs typeface="Courier New"/>
                <a:sym typeface="Courier New"/>
              </a:rPr>
              <a:t>classList</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add</a:t>
            </a:r>
            <a:r>
              <a:rPr lang="es" sz="1000">
                <a:solidFill>
                  <a:srgbClr val="D4D4D4"/>
                </a:solidFill>
                <a:latin typeface="Courier New"/>
                <a:ea typeface="Courier New"/>
                <a:cs typeface="Courier New"/>
                <a:sym typeface="Courier New"/>
              </a:rPr>
              <a:t>(</a:t>
            </a:r>
            <a:r>
              <a:rPr lang="es" sz="1000">
                <a:solidFill>
                  <a:srgbClr val="CE9178"/>
                </a:solidFill>
                <a:latin typeface="Courier New"/>
                <a:ea typeface="Courier New"/>
                <a:cs typeface="Courier New"/>
                <a:sym typeface="Courier New"/>
              </a:rPr>
              <a:t>'popup-active'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DCDCAA"/>
                </a:solidFill>
                <a:latin typeface="Courier New"/>
                <a:ea typeface="Courier New"/>
                <a:cs typeface="Courier New"/>
                <a:sym typeface="Courier New"/>
              </a:rPr>
              <a:t>setTimeout</a:t>
            </a:r>
            <a:r>
              <a:rPr lang="es" sz="1000">
                <a:solidFill>
                  <a:srgbClr val="D4D4D4"/>
                </a:solidFill>
                <a:latin typeface="Courier New"/>
                <a:ea typeface="Courier New"/>
                <a:cs typeface="Courier New"/>
                <a:sym typeface="Courier New"/>
              </a:rPr>
              <a:t>(() </a:t>
            </a:r>
            <a:r>
              <a:rPr lang="es" sz="1000">
                <a:solidFill>
                  <a:srgbClr val="569CD6"/>
                </a:solidFill>
                <a:latin typeface="Courier New"/>
                <a:ea typeface="Courier New"/>
                <a:cs typeface="Courier New"/>
                <a:sym typeface="Courier New"/>
              </a:rPr>
              <a:t>=&gt;</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popup</a:t>
            </a:r>
            <a:r>
              <a:rPr lang="es" sz="1000">
                <a:solidFill>
                  <a:srgbClr val="D4D4D4"/>
                </a:solidFill>
                <a:latin typeface="Courier New"/>
                <a:ea typeface="Courier New"/>
                <a:cs typeface="Courier New"/>
                <a:sym typeface="Courier New"/>
              </a:rPr>
              <a:t>.</a:t>
            </a:r>
            <a:r>
              <a:rPr lang="es" sz="1000">
                <a:solidFill>
                  <a:srgbClr val="4FC1FF"/>
                </a:solidFill>
                <a:latin typeface="Courier New"/>
                <a:ea typeface="Courier New"/>
                <a:cs typeface="Courier New"/>
                <a:sym typeface="Courier New"/>
              </a:rPr>
              <a:t>classList</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remove</a:t>
            </a:r>
            <a:r>
              <a:rPr lang="es" sz="1000">
                <a:solidFill>
                  <a:srgbClr val="D4D4D4"/>
                </a:solidFill>
                <a:latin typeface="Courier New"/>
                <a:ea typeface="Courier New"/>
                <a:cs typeface="Courier New"/>
                <a:sym typeface="Courier New"/>
              </a:rPr>
              <a:t>(</a:t>
            </a:r>
            <a:r>
              <a:rPr lang="es" sz="1000">
                <a:solidFill>
                  <a:srgbClr val="CE9178"/>
                </a:solidFill>
                <a:latin typeface="Courier New"/>
                <a:ea typeface="Courier New"/>
                <a:cs typeface="Courier New"/>
                <a:sym typeface="Courier New"/>
              </a:rPr>
              <a:t>'popup-active'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 </a:t>
            </a:r>
            <a:r>
              <a:rPr lang="es" sz="1000">
                <a:solidFill>
                  <a:srgbClr val="B5CEA8"/>
                </a:solidFill>
                <a:latin typeface="Courier New"/>
                <a:ea typeface="Courier New"/>
                <a:cs typeface="Courier New"/>
                <a:sym typeface="Courier New"/>
              </a:rPr>
              <a:t>2500</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a:t>
            </a:r>
            <a:endParaRPr sz="1000"/>
          </a:p>
        </p:txBody>
      </p:sp>
      <p:sp>
        <p:nvSpPr>
          <p:cNvPr id="175" name="Google Shape;175;p28"/>
          <p:cNvSpPr txBox="1"/>
          <p:nvPr/>
        </p:nvSpPr>
        <p:spPr>
          <a:xfrm>
            <a:off x="475500" y="3669825"/>
            <a:ext cx="5815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Aquí se agrega una clase a un elemento tras clickear un botón, y luego se dispara un</a:t>
            </a:r>
            <a:r>
              <a:rPr b="1" lang="es" sz="1200">
                <a:solidFill>
                  <a:schemeClr val="dk1"/>
                </a:solidFill>
                <a:latin typeface="DM Sans"/>
                <a:ea typeface="DM Sans"/>
                <a:cs typeface="DM Sans"/>
                <a:sym typeface="DM Sans"/>
              </a:rPr>
              <a:t> setTimeout </a:t>
            </a:r>
            <a:r>
              <a:rPr lang="es" sz="1200">
                <a:solidFill>
                  <a:schemeClr val="dk1"/>
                </a:solidFill>
                <a:latin typeface="DM Sans"/>
                <a:ea typeface="DM Sans"/>
                <a:cs typeface="DM Sans"/>
                <a:sym typeface="DM Sans"/>
              </a:rPr>
              <a:t>que remueve esa clase del elemento tras 2500 milisegundos.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Permite </a:t>
            </a:r>
            <a:r>
              <a:rPr lang="es" sz="1200">
                <a:solidFill>
                  <a:schemeClr val="dk1"/>
                </a:solidFill>
                <a:highlight>
                  <a:srgbClr val="EAFF6A"/>
                </a:highlight>
                <a:latin typeface="DM Sans"/>
                <a:ea typeface="DM Sans"/>
                <a:cs typeface="DM Sans"/>
                <a:sym typeface="DM Sans"/>
              </a:rPr>
              <a:t>automatizar un evento interactivo.</a:t>
            </a:r>
            <a:endParaRPr sz="1200">
              <a:highlight>
                <a:srgbClr val="EAFF6A"/>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txBox="1"/>
          <p:nvPr/>
        </p:nvSpPr>
        <p:spPr>
          <a:xfrm>
            <a:off x="930550" y="468275"/>
            <a:ext cx="48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DE APLICACIÓN DE SETTIMEOUT</a:t>
            </a:r>
            <a:endParaRPr>
              <a:solidFill>
                <a:schemeClr val="dk1"/>
              </a:solidFill>
              <a:latin typeface="DM Sans"/>
              <a:ea typeface="DM Sans"/>
              <a:cs typeface="DM Sans"/>
              <a:sym typeface="DM Sans"/>
            </a:endParaRPr>
          </a:p>
        </p:txBody>
      </p:sp>
      <p:pic>
        <p:nvPicPr>
          <p:cNvPr id="182" name="Google Shape;182;p2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83" name="Google Shape;183;p29"/>
          <p:cNvSpPr txBox="1"/>
          <p:nvPr/>
        </p:nvSpPr>
        <p:spPr>
          <a:xfrm>
            <a:off x="475500" y="1073563"/>
            <a:ext cx="5065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 forma </a:t>
            </a:r>
            <a:r>
              <a:rPr b="1" lang="es" sz="1350">
                <a:solidFill>
                  <a:schemeClr val="dk1"/>
                </a:solidFill>
                <a:latin typeface="DM Sans"/>
                <a:ea typeface="DM Sans"/>
                <a:cs typeface="DM Sans"/>
                <a:sym typeface="DM Sans"/>
              </a:rPr>
              <a:t>sincrónica</a:t>
            </a:r>
            <a:r>
              <a:rPr lang="es" sz="1350">
                <a:solidFill>
                  <a:schemeClr val="dk1"/>
                </a:solidFill>
                <a:latin typeface="DM Sans"/>
                <a:ea typeface="DM Sans"/>
                <a:cs typeface="DM Sans"/>
                <a:sym typeface="DM Sans"/>
              </a:rPr>
              <a:t>, esperamos ver en vertical un console.log de cada letra de ambos strings, uno después del otro:</a:t>
            </a:r>
            <a:endParaRPr sz="1350">
              <a:solidFill>
                <a:schemeClr val="dk1"/>
              </a:solidFill>
              <a:latin typeface="DM Sans"/>
              <a:ea typeface="DM Sans"/>
              <a:cs typeface="DM Sans"/>
              <a:sym typeface="DM Sans"/>
            </a:endParaRPr>
          </a:p>
        </p:txBody>
      </p:sp>
      <p:sp>
        <p:nvSpPr>
          <p:cNvPr id="184" name="Google Shape;184;p29"/>
          <p:cNvSpPr/>
          <p:nvPr/>
        </p:nvSpPr>
        <p:spPr>
          <a:xfrm>
            <a:off x="526600" y="1917300"/>
            <a:ext cx="6663600" cy="2669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nvSpPr>
        <p:spPr>
          <a:xfrm>
            <a:off x="607627" y="1917300"/>
            <a:ext cx="6173100" cy="2366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C586C0"/>
                </a:solidFill>
                <a:latin typeface="Courier New"/>
                <a:ea typeface="Courier New"/>
                <a:cs typeface="Courier New"/>
                <a:sym typeface="Courier New"/>
              </a:rPr>
              <a:t>for</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let</a:t>
            </a: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letra</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of</a:t>
            </a:r>
            <a:r>
              <a:rPr lang="es" sz="1550">
                <a:solidFill>
                  <a:srgbClr val="D4D4D4"/>
                </a:solidFill>
                <a:latin typeface="Courier New"/>
                <a:ea typeface="Courier New"/>
                <a:cs typeface="Courier New"/>
                <a:sym typeface="Courier New"/>
              </a:rPr>
              <a:t> </a:t>
            </a:r>
            <a:r>
              <a:rPr lang="es" sz="1550">
                <a:solidFill>
                  <a:srgbClr val="CE9178"/>
                </a:solidFill>
                <a:latin typeface="Courier New"/>
                <a:ea typeface="Courier New"/>
                <a:cs typeface="Courier New"/>
                <a:sym typeface="Courier New"/>
              </a:rPr>
              <a:t>"hola"</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letra</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C586C0"/>
                </a:solidFill>
                <a:latin typeface="Courier New"/>
                <a:ea typeface="Courier New"/>
                <a:cs typeface="Courier New"/>
                <a:sym typeface="Courier New"/>
              </a:rPr>
              <a:t>for</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let</a:t>
            </a: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letra</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of</a:t>
            </a:r>
            <a:r>
              <a:rPr lang="es" sz="1550">
                <a:solidFill>
                  <a:srgbClr val="D4D4D4"/>
                </a:solidFill>
                <a:latin typeface="Courier New"/>
                <a:ea typeface="Courier New"/>
                <a:cs typeface="Courier New"/>
                <a:sym typeface="Courier New"/>
              </a:rPr>
              <a:t> </a:t>
            </a:r>
            <a:r>
              <a:rPr lang="es" sz="1550">
                <a:solidFill>
                  <a:srgbClr val="CE9178"/>
                </a:solidFill>
                <a:latin typeface="Courier New"/>
                <a:ea typeface="Courier New"/>
                <a:cs typeface="Courier New"/>
                <a:sym typeface="Courier New"/>
              </a:rPr>
              <a:t>"mundo"</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letra</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a:t>
            </a:r>
            <a:endParaRPr sz="1900"/>
          </a:p>
        </p:txBody>
      </p:sp>
      <p:pic>
        <p:nvPicPr>
          <p:cNvPr id="186" name="Google Shape;186;p29"/>
          <p:cNvPicPr preferRelativeResize="0"/>
          <p:nvPr/>
        </p:nvPicPr>
        <p:blipFill>
          <a:blip r:embed="rId4">
            <a:alphaModFix/>
          </a:blip>
          <a:stretch>
            <a:fillRect/>
          </a:stretch>
        </p:blipFill>
        <p:spPr>
          <a:xfrm>
            <a:off x="4992354" y="2037585"/>
            <a:ext cx="2051640" cy="24290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nvSpPr>
        <p:spPr>
          <a:xfrm>
            <a:off x="930550" y="468275"/>
            <a:ext cx="48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DE APLICACIÓN DE SETTIMEOUT</a:t>
            </a:r>
            <a:endParaRPr>
              <a:solidFill>
                <a:schemeClr val="dk1"/>
              </a:solidFill>
              <a:latin typeface="DM Sans"/>
              <a:ea typeface="DM Sans"/>
              <a:cs typeface="DM Sans"/>
              <a:sym typeface="DM Sans"/>
            </a:endParaRPr>
          </a:p>
        </p:txBody>
      </p:sp>
      <p:pic>
        <p:nvPicPr>
          <p:cNvPr id="193" name="Google Shape;193;p30"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94" name="Google Shape;194;p30"/>
          <p:cNvSpPr txBox="1"/>
          <p:nvPr/>
        </p:nvSpPr>
        <p:spPr>
          <a:xfrm>
            <a:off x="475500" y="1006713"/>
            <a:ext cx="5065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highlight>
                  <a:srgbClr val="EAFF6A"/>
                </a:highlight>
                <a:latin typeface="DM Sans"/>
                <a:ea typeface="DM Sans"/>
                <a:cs typeface="DM Sans"/>
                <a:sym typeface="DM Sans"/>
              </a:rPr>
              <a:t>¿Qué pasa cuando dentro de los iteradores agregamos un setTimeout a cada console.log?</a:t>
            </a:r>
            <a:r>
              <a:rPr lang="es" sz="1350">
                <a:solidFill>
                  <a:schemeClr val="dk1"/>
                </a:solidFill>
                <a:latin typeface="DM Sans"/>
                <a:ea typeface="DM Sans"/>
                <a:cs typeface="DM Sans"/>
                <a:sym typeface="DM Sans"/>
              </a:rPr>
              <a:t> 👀 El iterador ejecuta de </a:t>
            </a:r>
            <a:r>
              <a:rPr b="1" lang="es" sz="1350">
                <a:solidFill>
                  <a:schemeClr val="dk1"/>
                </a:solidFill>
                <a:latin typeface="DM Sans"/>
                <a:ea typeface="DM Sans"/>
                <a:cs typeface="DM Sans"/>
                <a:sym typeface="DM Sans"/>
              </a:rPr>
              <a:t>forma sincrónica</a:t>
            </a:r>
            <a:r>
              <a:rPr lang="es" sz="1350">
                <a:solidFill>
                  <a:schemeClr val="dk1"/>
                </a:solidFill>
                <a:latin typeface="DM Sans"/>
                <a:ea typeface="DM Sans"/>
                <a:cs typeface="DM Sans"/>
                <a:sym typeface="DM Sans"/>
              </a:rPr>
              <a:t> los llamados al setTimeout por cada letra, y estos se resuelven en orden con el delay correspondiente de forma </a:t>
            </a:r>
            <a:r>
              <a:rPr b="1" lang="es" sz="1350">
                <a:solidFill>
                  <a:schemeClr val="dk1"/>
                </a:solidFill>
                <a:latin typeface="DM Sans"/>
                <a:ea typeface="DM Sans"/>
                <a:cs typeface="DM Sans"/>
                <a:sym typeface="DM Sans"/>
              </a:rPr>
              <a:t>asincrónica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195" name="Google Shape;195;p30"/>
          <p:cNvSpPr/>
          <p:nvPr/>
        </p:nvSpPr>
        <p:spPr>
          <a:xfrm>
            <a:off x="547175" y="2260907"/>
            <a:ext cx="7112400" cy="2377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nvSpPr>
        <p:spPr>
          <a:xfrm>
            <a:off x="766839" y="2251875"/>
            <a:ext cx="4236000" cy="233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950">
                <a:solidFill>
                  <a:srgbClr val="C586C0"/>
                </a:solidFill>
                <a:latin typeface="Courier New"/>
                <a:ea typeface="Courier New"/>
                <a:cs typeface="Courier New"/>
                <a:sym typeface="Courier New"/>
              </a:rPr>
              <a:t>for</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let</a:t>
            </a: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letra</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of</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"hola"</a:t>
            </a:r>
            <a:r>
              <a:rPr lang="es"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DCDCAA"/>
                </a:solidFill>
                <a:latin typeface="Courier New"/>
                <a:ea typeface="Courier New"/>
                <a:cs typeface="Courier New"/>
                <a:sym typeface="Courier New"/>
              </a:rPr>
              <a:t>setTimeout</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=&gt;</a:t>
            </a:r>
            <a:r>
              <a:rPr lang="es"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9CDCFE"/>
                </a:solidFill>
                <a:latin typeface="Courier New"/>
                <a:ea typeface="Courier New"/>
                <a:cs typeface="Courier New"/>
                <a:sym typeface="Courier New"/>
              </a:rPr>
              <a:t>letra</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 </a:t>
            </a:r>
            <a:r>
              <a:rPr lang="es" sz="950">
                <a:solidFill>
                  <a:srgbClr val="B5CEA8"/>
                </a:solidFill>
                <a:latin typeface="Courier New"/>
                <a:ea typeface="Courier New"/>
                <a:cs typeface="Courier New"/>
                <a:sym typeface="Courier New"/>
              </a:rPr>
              <a:t>1000</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C586C0"/>
                </a:solidFill>
                <a:latin typeface="Courier New"/>
                <a:ea typeface="Courier New"/>
                <a:cs typeface="Courier New"/>
                <a:sym typeface="Courier New"/>
              </a:rPr>
              <a:t>for</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let</a:t>
            </a: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letra</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of</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"mundo"</a:t>
            </a:r>
            <a:r>
              <a:rPr lang="es"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DCDCAA"/>
                </a:solidFill>
                <a:latin typeface="Courier New"/>
                <a:ea typeface="Courier New"/>
                <a:cs typeface="Courier New"/>
                <a:sym typeface="Courier New"/>
              </a:rPr>
              <a:t>setTimeout</a:t>
            </a:r>
            <a:r>
              <a:rPr lang="es" sz="950">
                <a:solidFill>
                  <a:srgbClr val="D4D4D4"/>
                </a:solidFill>
                <a:latin typeface="Courier New"/>
                <a:ea typeface="Courier New"/>
                <a:cs typeface="Courier New"/>
                <a:sym typeface="Courier New"/>
              </a:rPr>
              <a:t>(() </a:t>
            </a:r>
            <a:r>
              <a:rPr lang="es" sz="950">
                <a:solidFill>
                  <a:srgbClr val="569CD6"/>
                </a:solidFill>
                <a:latin typeface="Courier New"/>
                <a:ea typeface="Courier New"/>
                <a:cs typeface="Courier New"/>
                <a:sym typeface="Courier New"/>
              </a:rPr>
              <a:t>=&gt;</a:t>
            </a:r>
            <a:r>
              <a:rPr lang="es"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9CDCFE"/>
                </a:solidFill>
                <a:latin typeface="Courier New"/>
                <a:ea typeface="Courier New"/>
                <a:cs typeface="Courier New"/>
                <a:sym typeface="Courier New"/>
              </a:rPr>
              <a:t>letra</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 </a:t>
            </a:r>
            <a:r>
              <a:rPr lang="es" sz="950">
                <a:solidFill>
                  <a:srgbClr val="B5CEA8"/>
                </a:solidFill>
                <a:latin typeface="Courier New"/>
                <a:ea typeface="Courier New"/>
                <a:cs typeface="Courier New"/>
                <a:sym typeface="Courier New"/>
              </a:rPr>
              <a:t>3000</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1200"/>
          </a:p>
        </p:txBody>
      </p:sp>
      <p:pic>
        <p:nvPicPr>
          <p:cNvPr id="197" name="Google Shape;197;p30"/>
          <p:cNvPicPr preferRelativeResize="0"/>
          <p:nvPr/>
        </p:nvPicPr>
        <p:blipFill>
          <a:blip r:embed="rId4">
            <a:alphaModFix/>
          </a:blip>
          <a:stretch>
            <a:fillRect/>
          </a:stretch>
        </p:blipFill>
        <p:spPr>
          <a:xfrm>
            <a:off x="4009171" y="2407026"/>
            <a:ext cx="3554700" cy="20831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204" name="Google Shape;204;p31"/>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B7B7B7"/>
                </a:solidFill>
                <a:latin typeface="DM Sans"/>
                <a:ea typeface="DM Sans"/>
                <a:cs typeface="DM Sans"/>
                <a:sym typeface="DM Sans"/>
              </a:rPr>
              <a:t>ANTES DE SEGUIR…</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Lo visto anteriormente en los ejemplos no se explica precisamente con el tiempo de ejecución del proceso, sino con el orden que ocupa en el listado de peticiones a ejecutar.</a:t>
            </a:r>
            <a:endParaRPr sz="2500">
              <a:solidFill>
                <a:srgbClr val="B7B7B7"/>
              </a:solidFill>
              <a:latin typeface="DM Sans"/>
              <a:ea typeface="DM Sans"/>
              <a:cs typeface="DM Sans"/>
              <a:sym typeface="DM Sans"/>
            </a:endParaRPr>
          </a:p>
        </p:txBody>
      </p:sp>
      <p:pic>
        <p:nvPicPr>
          <p:cNvPr id="205" name="Google Shape;205;p31" title="ícono de para recordar"/>
          <p:cNvPicPr preferRelativeResize="0"/>
          <p:nvPr/>
        </p:nvPicPr>
        <p:blipFill>
          <a:blip r:embed="rId3">
            <a:alphaModFix/>
          </a:blip>
          <a:stretch>
            <a:fillRect/>
          </a:stretch>
        </p:blipFill>
        <p:spPr>
          <a:xfrm>
            <a:off x="607001" y="753050"/>
            <a:ext cx="471650" cy="47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nvSpPr>
        <p:spPr>
          <a:xfrm>
            <a:off x="930550" y="468275"/>
            <a:ext cx="48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DE APLICACIÓN DE SETTIMEOUT</a:t>
            </a:r>
            <a:endParaRPr>
              <a:solidFill>
                <a:schemeClr val="dk1"/>
              </a:solidFill>
              <a:latin typeface="DM Sans"/>
              <a:ea typeface="DM Sans"/>
              <a:cs typeface="DM Sans"/>
              <a:sym typeface="DM Sans"/>
            </a:endParaRPr>
          </a:p>
        </p:txBody>
      </p:sp>
      <p:pic>
        <p:nvPicPr>
          <p:cNvPr id="212" name="Google Shape;212;p32"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13" name="Google Shape;213;p32"/>
          <p:cNvSpPr txBox="1"/>
          <p:nvPr/>
        </p:nvSpPr>
        <p:spPr>
          <a:xfrm>
            <a:off x="475500" y="1073575"/>
            <a:ext cx="5344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 se explicase realmente por el tiempo de ejecución, podríamos suponer que un </a:t>
            </a:r>
            <a:r>
              <a:rPr b="1" lang="es" sz="1350">
                <a:solidFill>
                  <a:schemeClr val="dk1"/>
                </a:solidFill>
                <a:latin typeface="DM Sans"/>
                <a:ea typeface="DM Sans"/>
                <a:cs typeface="DM Sans"/>
                <a:sym typeface="DM Sans"/>
              </a:rPr>
              <a:t>setTimeout</a:t>
            </a:r>
            <a:r>
              <a:rPr lang="es" sz="1350">
                <a:solidFill>
                  <a:schemeClr val="dk1"/>
                </a:solidFill>
                <a:latin typeface="DM Sans"/>
                <a:ea typeface="DM Sans"/>
                <a:cs typeface="DM Sans"/>
                <a:sym typeface="DM Sans"/>
              </a:rPr>
              <a:t> con 0 milisegundos se ejecutaría de forma inmediata, sin irrumpir el orden sincrónico del programa. </a:t>
            </a:r>
            <a:r>
              <a:rPr lang="es" sz="1350">
                <a:solidFill>
                  <a:schemeClr val="dk1"/>
                </a:solidFill>
                <a:highlight>
                  <a:srgbClr val="EAFF6A"/>
                </a:highlight>
                <a:latin typeface="DM Sans"/>
                <a:ea typeface="DM Sans"/>
                <a:cs typeface="DM Sans"/>
                <a:sym typeface="DM Sans"/>
              </a:rPr>
              <a:t>Pero vemos que el efecto sigue siendo igual que antes </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214" name="Google Shape;214;p32"/>
          <p:cNvSpPr/>
          <p:nvPr/>
        </p:nvSpPr>
        <p:spPr>
          <a:xfrm>
            <a:off x="535050" y="2138300"/>
            <a:ext cx="8073900" cy="1973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txBox="1"/>
          <p:nvPr/>
        </p:nvSpPr>
        <p:spPr>
          <a:xfrm>
            <a:off x="855700" y="2138300"/>
            <a:ext cx="4385100" cy="19737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"Inicia proceso"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setTimeout</a:t>
            </a:r>
            <a:r>
              <a:rPr lang="es" sz="1250">
                <a:solidFill>
                  <a:srgbClr val="D4D4D4"/>
                </a:solidFill>
                <a:latin typeface="Courier New"/>
                <a:ea typeface="Courier New"/>
                <a:cs typeface="Courier New"/>
                <a:sym typeface="Courier New"/>
              </a:rPr>
              <a:t>(()</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"Mitad de proceso"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"Fin proceso"</a:t>
            </a:r>
            <a:r>
              <a:rPr lang="es" sz="1250">
                <a:solidFill>
                  <a:srgbClr val="D4D4D4"/>
                </a:solidFill>
                <a:latin typeface="Courier New"/>
                <a:ea typeface="Courier New"/>
                <a:cs typeface="Courier New"/>
                <a:sym typeface="Courier New"/>
              </a:rPr>
              <a:t>)</a:t>
            </a:r>
            <a:endParaRPr sz="1500"/>
          </a:p>
        </p:txBody>
      </p:sp>
      <p:pic>
        <p:nvPicPr>
          <p:cNvPr id="216" name="Google Shape;216;p32"/>
          <p:cNvPicPr preferRelativeResize="0"/>
          <p:nvPr/>
        </p:nvPicPr>
        <p:blipFill>
          <a:blip r:embed="rId4">
            <a:alphaModFix/>
          </a:blip>
          <a:stretch>
            <a:fillRect/>
          </a:stretch>
        </p:blipFill>
        <p:spPr>
          <a:xfrm>
            <a:off x="5618575" y="2457334"/>
            <a:ext cx="2866425" cy="1183225"/>
          </a:xfrm>
          <a:prstGeom prst="rect">
            <a:avLst/>
          </a:prstGeom>
          <a:noFill/>
          <a:ln>
            <a:noFill/>
          </a:ln>
        </p:spPr>
      </p:pic>
      <p:sp>
        <p:nvSpPr>
          <p:cNvPr id="217" name="Google Shape;217;p32"/>
          <p:cNvSpPr txBox="1"/>
          <p:nvPr/>
        </p:nvSpPr>
        <p:spPr>
          <a:xfrm>
            <a:off x="475500" y="4160925"/>
            <a:ext cx="465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ello, debemos entender </a:t>
            </a:r>
            <a:r>
              <a:rPr b="1" lang="es" sz="1350">
                <a:latin typeface="DM Sans"/>
                <a:ea typeface="DM Sans"/>
                <a:cs typeface="DM Sans"/>
                <a:sym typeface="DM Sans"/>
              </a:rPr>
              <a:t>Call Stack</a:t>
            </a:r>
            <a:r>
              <a:rPr lang="es" sz="1350">
                <a:latin typeface="DM Sans"/>
                <a:ea typeface="DM Sans"/>
                <a:cs typeface="DM Sans"/>
                <a:sym typeface="DM Sans"/>
              </a:rPr>
              <a:t> y </a:t>
            </a:r>
            <a:r>
              <a:rPr b="1" lang="es" sz="1350">
                <a:latin typeface="DM Sans"/>
                <a:ea typeface="DM Sans"/>
                <a:cs typeface="DM Sans"/>
                <a:sym typeface="DM Sans"/>
              </a:rPr>
              <a:t>Event loop</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Call Stack</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Asincronía y promesas</a:t>
            </a:r>
            <a:endParaRPr b="1" sz="4000">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15.</a:t>
            </a:r>
            <a:r>
              <a:rPr lang="es" sz="1800">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229" name="Google Shape;229;p34"/>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B7B7B7"/>
                </a:solidFill>
                <a:latin typeface="DM Sans"/>
                <a:ea typeface="DM Sans"/>
                <a:cs typeface="DM Sans"/>
                <a:sym typeface="DM Sans"/>
              </a:rPr>
              <a:t>CALL STACK (PILA)</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Es una lista donde se </a:t>
            </a:r>
            <a:r>
              <a:rPr b="1" lang="es" sz="2500">
                <a:solidFill>
                  <a:srgbClr val="B7B7B7"/>
                </a:solidFill>
                <a:latin typeface="DM Sans"/>
                <a:ea typeface="DM Sans"/>
                <a:cs typeface="DM Sans"/>
                <a:sym typeface="DM Sans"/>
              </a:rPr>
              <a:t>apilan</a:t>
            </a:r>
            <a:r>
              <a:rPr lang="es" sz="2500">
                <a:solidFill>
                  <a:srgbClr val="B7B7B7"/>
                </a:solidFill>
                <a:latin typeface="DM Sans"/>
                <a:ea typeface="DM Sans"/>
                <a:cs typeface="DM Sans"/>
                <a:sym typeface="DM Sans"/>
              </a:rPr>
              <a:t> las distintas tareas a ejecutar por nuestro programa. Javascript es un </a:t>
            </a:r>
            <a:r>
              <a:rPr b="1" lang="es" sz="2500">
                <a:solidFill>
                  <a:srgbClr val="B7B7B7"/>
                </a:solidFill>
                <a:latin typeface="DM Sans"/>
                <a:ea typeface="DM Sans"/>
                <a:cs typeface="DM Sans"/>
                <a:sym typeface="DM Sans"/>
              </a:rPr>
              <a:t>lenguaje single threaded</a:t>
            </a:r>
            <a:r>
              <a:rPr lang="es" sz="2500">
                <a:solidFill>
                  <a:srgbClr val="B7B7B7"/>
                </a:solidFill>
                <a:latin typeface="DM Sans"/>
                <a:ea typeface="DM Sans"/>
                <a:cs typeface="DM Sans"/>
                <a:sym typeface="DM Sans"/>
              </a:rPr>
              <a:t>, o de un único hilo, lo que significa que tiene un único stack o pila de ejecución. De ahí que la ejecución es </a:t>
            </a:r>
            <a:r>
              <a:rPr lang="es" sz="2500" u="sng">
                <a:solidFill>
                  <a:srgbClr val="B7B7B7"/>
                </a:solidFill>
                <a:latin typeface="DM Sans"/>
                <a:ea typeface="DM Sans"/>
                <a:cs typeface="DM Sans"/>
                <a:sym typeface="DM Sans"/>
              </a:rPr>
              <a:t>implícitamente sincrónica</a:t>
            </a:r>
            <a:r>
              <a:rPr lang="es" sz="2500">
                <a:solidFill>
                  <a:srgbClr val="B7B7B7"/>
                </a:solidFill>
                <a:latin typeface="DM Sans"/>
                <a:ea typeface="DM Sans"/>
                <a:cs typeface="DM Sans"/>
                <a:sym typeface="DM Sans"/>
              </a:rPr>
              <a:t>.</a:t>
            </a:r>
            <a:endParaRPr sz="2500">
              <a:solidFill>
                <a:srgbClr val="B7B7B7"/>
              </a:solidFill>
              <a:latin typeface="DM Sans"/>
              <a:ea typeface="DM Sans"/>
              <a:cs typeface="DM Sans"/>
              <a:sym typeface="DM Sans"/>
            </a:endParaRPr>
          </a:p>
        </p:txBody>
      </p:sp>
      <p:pic>
        <p:nvPicPr>
          <p:cNvPr id="230" name="Google Shape;230;p34" title="ícono de para recordar"/>
          <p:cNvPicPr preferRelativeResize="0"/>
          <p:nvPr/>
        </p:nvPicPr>
        <p:blipFill>
          <a:blip r:embed="rId3">
            <a:alphaModFix/>
          </a:blip>
          <a:stretch>
            <a:fillRect/>
          </a:stretch>
        </p:blipFill>
        <p:spPr>
          <a:xfrm>
            <a:off x="607001" y="753050"/>
            <a:ext cx="471650" cy="471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p:nvPr/>
        </p:nvSpPr>
        <p:spPr>
          <a:xfrm>
            <a:off x="5846600" y="0"/>
            <a:ext cx="3297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CALL STACK</a:t>
            </a:r>
            <a:endParaRPr b="1" sz="4000">
              <a:solidFill>
                <a:schemeClr val="dk1"/>
              </a:solidFill>
              <a:latin typeface="DM Sans"/>
              <a:ea typeface="DM Sans"/>
              <a:cs typeface="DM Sans"/>
              <a:sym typeface="DM Sans"/>
            </a:endParaRPr>
          </a:p>
        </p:txBody>
      </p:sp>
      <p:pic>
        <p:nvPicPr>
          <p:cNvPr id="237" name="Google Shape;237;p3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38" name="Google Shape;238;p35"/>
          <p:cNvSpPr txBox="1"/>
          <p:nvPr/>
        </p:nvSpPr>
        <p:spPr>
          <a:xfrm>
            <a:off x="549525" y="2192888"/>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es el proceso de </a:t>
            </a:r>
            <a:r>
              <a:rPr b="1" lang="es" sz="1350">
                <a:latin typeface="DM Sans"/>
                <a:ea typeface="DM Sans"/>
                <a:cs typeface="DM Sans"/>
                <a:sym typeface="DM Sans"/>
              </a:rPr>
              <a:t>Call Stack</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Cuando se está a punto de ejecutar una función, ésta es añadida al stack. Si la función llama a la vez, a otra función, ésta es agregada sobre la anterior: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39" name="Google Shape;239;p35"/>
          <p:cNvSpPr txBox="1"/>
          <p:nvPr/>
        </p:nvSpPr>
        <p:spPr>
          <a:xfrm>
            <a:off x="6029239" y="965400"/>
            <a:ext cx="2932200" cy="321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function</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multiply</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C586C0"/>
                </a:solidFill>
                <a:latin typeface="Courier New"/>
                <a:ea typeface="Courier New"/>
                <a:cs typeface="Courier New"/>
                <a:sym typeface="Courier New"/>
              </a:rPr>
              <a:t>return</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function</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printSquare</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s</a:t>
            </a:r>
            <a:r>
              <a:rPr lang="es" sz="1350">
                <a:solidFill>
                  <a:srgbClr val="D4D4D4"/>
                </a:solidFill>
                <a:latin typeface="Courier New"/>
                <a:ea typeface="Courier New"/>
                <a:cs typeface="Courier New"/>
                <a:sym typeface="Courier New"/>
              </a:rPr>
              <a:t> = </a:t>
            </a:r>
            <a:r>
              <a:rPr lang="es" sz="1350">
                <a:solidFill>
                  <a:srgbClr val="DCDCAA"/>
                </a:solidFill>
                <a:latin typeface="Courier New"/>
                <a:ea typeface="Courier New"/>
                <a:cs typeface="Courier New"/>
                <a:sym typeface="Courier New"/>
              </a:rPr>
              <a:t>multiply</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s</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CDCAA"/>
                </a:solidFill>
                <a:latin typeface="Courier New"/>
                <a:ea typeface="Courier New"/>
                <a:cs typeface="Courier New"/>
                <a:sym typeface="Courier New"/>
              </a:rPr>
              <a:t>printSquare</a:t>
            </a:r>
            <a:r>
              <a:rPr lang="es" sz="1350">
                <a:solidFill>
                  <a:srgbClr val="D4D4D4"/>
                </a:solidFill>
                <a:latin typeface="Courier New"/>
                <a:ea typeface="Courier New"/>
                <a:cs typeface="Courier New"/>
                <a:sym typeface="Courier New"/>
              </a:rPr>
              <a:t>(</a:t>
            </a:r>
            <a:r>
              <a:rPr lang="es" sz="1350">
                <a:solidFill>
                  <a:srgbClr val="B5CEA8"/>
                </a:solidFill>
                <a:latin typeface="Courier New"/>
                <a:ea typeface="Courier New"/>
                <a:cs typeface="Courier New"/>
                <a:sym typeface="Courier New"/>
              </a:rPr>
              <a:t>5</a:t>
            </a:r>
            <a:r>
              <a:rPr lang="es" sz="1350">
                <a:solidFill>
                  <a:srgbClr val="D4D4D4"/>
                </a:solidFill>
                <a:latin typeface="Courier New"/>
                <a:ea typeface="Courier New"/>
                <a:cs typeface="Courier New"/>
                <a:sym typeface="Courier New"/>
              </a:rPr>
              <a: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nvSpPr>
        <p:spPr>
          <a:xfrm>
            <a:off x="475500" y="46830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CALL STACK</a:t>
            </a:r>
            <a:endParaRPr b="1" sz="4000">
              <a:solidFill>
                <a:schemeClr val="dk1"/>
              </a:solidFill>
              <a:latin typeface="DM Sans"/>
              <a:ea typeface="DM Sans"/>
              <a:cs typeface="DM Sans"/>
              <a:sym typeface="DM Sans"/>
            </a:endParaRPr>
          </a:p>
        </p:txBody>
      </p:sp>
      <p:pic>
        <p:nvPicPr>
          <p:cNvPr id="245" name="Google Shape;245;p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6" name="Google Shape;246;p36"/>
          <p:cNvSpPr txBox="1"/>
          <p:nvPr/>
        </p:nvSpPr>
        <p:spPr>
          <a:xfrm>
            <a:off x="542550" y="1207188"/>
            <a:ext cx="498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Los estados de Call Stack son:</a:t>
            </a:r>
            <a:endParaRPr sz="1300">
              <a:latin typeface="DM Sans"/>
              <a:ea typeface="DM Sans"/>
              <a:cs typeface="DM Sans"/>
              <a:sym typeface="DM Sans"/>
            </a:endParaRPr>
          </a:p>
        </p:txBody>
      </p:sp>
      <p:cxnSp>
        <p:nvCxnSpPr>
          <p:cNvPr id="247" name="Google Shape;247;p36"/>
          <p:cNvCxnSpPr>
            <a:endCxn id="248" idx="1"/>
          </p:cNvCxnSpPr>
          <p:nvPr/>
        </p:nvCxnSpPr>
        <p:spPr>
          <a:xfrm>
            <a:off x="1854350" y="2897375"/>
            <a:ext cx="4813500" cy="0"/>
          </a:xfrm>
          <a:prstGeom prst="straightConnector1">
            <a:avLst/>
          </a:prstGeom>
          <a:noFill/>
          <a:ln cap="flat" cmpd="sng" w="19050">
            <a:solidFill>
              <a:schemeClr val="accent4"/>
            </a:solidFill>
            <a:prstDash val="solid"/>
            <a:round/>
            <a:headEnd len="med" w="med" type="none"/>
            <a:tailEnd len="med" w="med" type="triangle"/>
          </a:ln>
        </p:spPr>
      </p:cxnSp>
      <p:sp>
        <p:nvSpPr>
          <p:cNvPr id="249" name="Google Shape;249;p36"/>
          <p:cNvSpPr/>
          <p:nvPr/>
        </p:nvSpPr>
        <p:spPr>
          <a:xfrm>
            <a:off x="542550" y="2011775"/>
            <a:ext cx="1311900" cy="1771200"/>
          </a:xfrm>
          <a:prstGeom prst="roundRect">
            <a:avLst>
              <a:gd fmla="val 16667"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DM Sans"/>
              <a:ea typeface="DM Sans"/>
              <a:cs typeface="DM Sans"/>
              <a:sym typeface="DM Sans"/>
            </a:endParaRPr>
          </a:p>
        </p:txBody>
      </p:sp>
      <p:sp>
        <p:nvSpPr>
          <p:cNvPr id="250" name="Google Shape;250;p36"/>
          <p:cNvSpPr/>
          <p:nvPr/>
        </p:nvSpPr>
        <p:spPr>
          <a:xfrm>
            <a:off x="614851" y="3425525"/>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printSquare(5)</a:t>
            </a:r>
            <a:endParaRPr sz="1100">
              <a:latin typeface="DM Sans"/>
              <a:ea typeface="DM Sans"/>
              <a:cs typeface="DM Sans"/>
              <a:sym typeface="DM Sans"/>
            </a:endParaRPr>
          </a:p>
        </p:txBody>
      </p:sp>
      <p:sp>
        <p:nvSpPr>
          <p:cNvPr id="251" name="Google Shape;251;p36"/>
          <p:cNvSpPr/>
          <p:nvPr/>
        </p:nvSpPr>
        <p:spPr>
          <a:xfrm>
            <a:off x="2073875" y="2011775"/>
            <a:ext cx="1311900" cy="1771200"/>
          </a:xfrm>
          <a:prstGeom prst="roundRect">
            <a:avLst>
              <a:gd fmla="val 16667"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DM Sans"/>
              <a:ea typeface="DM Sans"/>
              <a:cs typeface="DM Sans"/>
              <a:sym typeface="DM Sans"/>
            </a:endParaRPr>
          </a:p>
        </p:txBody>
      </p:sp>
      <p:sp>
        <p:nvSpPr>
          <p:cNvPr id="252" name="Google Shape;252;p36"/>
          <p:cNvSpPr/>
          <p:nvPr/>
        </p:nvSpPr>
        <p:spPr>
          <a:xfrm>
            <a:off x="3605200" y="2011775"/>
            <a:ext cx="1311900" cy="1771200"/>
          </a:xfrm>
          <a:prstGeom prst="roundRect">
            <a:avLst>
              <a:gd fmla="val 16667"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DM Sans"/>
              <a:ea typeface="DM Sans"/>
              <a:cs typeface="DM Sans"/>
              <a:sym typeface="DM Sans"/>
            </a:endParaRPr>
          </a:p>
        </p:txBody>
      </p:sp>
      <p:sp>
        <p:nvSpPr>
          <p:cNvPr id="253" name="Google Shape;253;p36"/>
          <p:cNvSpPr/>
          <p:nvPr/>
        </p:nvSpPr>
        <p:spPr>
          <a:xfrm>
            <a:off x="5136525" y="2011775"/>
            <a:ext cx="1311900" cy="1771200"/>
          </a:xfrm>
          <a:prstGeom prst="roundRect">
            <a:avLst>
              <a:gd fmla="val 16667"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DM Sans"/>
              <a:ea typeface="DM Sans"/>
              <a:cs typeface="DM Sans"/>
              <a:sym typeface="DM Sans"/>
            </a:endParaRPr>
          </a:p>
        </p:txBody>
      </p:sp>
      <p:sp>
        <p:nvSpPr>
          <p:cNvPr id="248" name="Google Shape;248;p36"/>
          <p:cNvSpPr/>
          <p:nvPr/>
        </p:nvSpPr>
        <p:spPr>
          <a:xfrm>
            <a:off x="6667850" y="2011775"/>
            <a:ext cx="1311900" cy="1771200"/>
          </a:xfrm>
          <a:prstGeom prst="roundRect">
            <a:avLst>
              <a:gd fmla="val 16667"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2146176" y="3425525"/>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printSquare(5)</a:t>
            </a:r>
            <a:endParaRPr sz="1100">
              <a:latin typeface="DM Sans"/>
              <a:ea typeface="DM Sans"/>
              <a:cs typeface="DM Sans"/>
              <a:sym typeface="DM Sans"/>
            </a:endParaRPr>
          </a:p>
        </p:txBody>
      </p:sp>
      <p:sp>
        <p:nvSpPr>
          <p:cNvPr id="255" name="Google Shape;255;p36"/>
          <p:cNvSpPr/>
          <p:nvPr/>
        </p:nvSpPr>
        <p:spPr>
          <a:xfrm>
            <a:off x="2146176" y="3044000"/>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multiply(x, x)</a:t>
            </a:r>
            <a:endParaRPr sz="1100">
              <a:latin typeface="DM Sans"/>
              <a:ea typeface="DM Sans"/>
              <a:cs typeface="DM Sans"/>
              <a:sym typeface="DM Sans"/>
            </a:endParaRPr>
          </a:p>
        </p:txBody>
      </p:sp>
      <p:sp>
        <p:nvSpPr>
          <p:cNvPr id="256" name="Google Shape;256;p36"/>
          <p:cNvSpPr/>
          <p:nvPr/>
        </p:nvSpPr>
        <p:spPr>
          <a:xfrm>
            <a:off x="3677501" y="3425525"/>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printSquare(5)</a:t>
            </a:r>
            <a:endParaRPr sz="1100">
              <a:latin typeface="DM Sans"/>
              <a:ea typeface="DM Sans"/>
              <a:cs typeface="DM Sans"/>
              <a:sym typeface="DM Sans"/>
            </a:endParaRPr>
          </a:p>
        </p:txBody>
      </p:sp>
      <p:sp>
        <p:nvSpPr>
          <p:cNvPr id="257" name="Google Shape;257;p36"/>
          <p:cNvSpPr/>
          <p:nvPr/>
        </p:nvSpPr>
        <p:spPr>
          <a:xfrm>
            <a:off x="3677501" y="3044000"/>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console.log(s)</a:t>
            </a:r>
            <a:endParaRPr sz="1100">
              <a:latin typeface="DM Sans"/>
              <a:ea typeface="DM Sans"/>
              <a:cs typeface="DM Sans"/>
              <a:sym typeface="DM Sans"/>
            </a:endParaRPr>
          </a:p>
        </p:txBody>
      </p:sp>
      <p:sp>
        <p:nvSpPr>
          <p:cNvPr id="258" name="Google Shape;258;p36"/>
          <p:cNvSpPr/>
          <p:nvPr/>
        </p:nvSpPr>
        <p:spPr>
          <a:xfrm>
            <a:off x="5208826" y="3425525"/>
            <a:ext cx="1167300" cy="279600"/>
          </a:xfrm>
          <a:prstGeom prst="roundRect">
            <a:avLst>
              <a:gd fmla="val 16667" name="adj"/>
            </a:avLst>
          </a:prstGeom>
          <a:solidFill>
            <a:srgbClr val="EEEEE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printSquare(5)</a:t>
            </a:r>
            <a:endParaRPr sz="1100">
              <a:latin typeface="DM Sans"/>
              <a:ea typeface="DM Sans"/>
              <a:cs typeface="DM Sans"/>
              <a:sym typeface="DM Sans"/>
            </a:endParaRPr>
          </a:p>
        </p:txBody>
      </p:sp>
      <p:sp>
        <p:nvSpPr>
          <p:cNvPr id="259" name="Google Shape;259;p36"/>
          <p:cNvSpPr txBox="1"/>
          <p:nvPr/>
        </p:nvSpPr>
        <p:spPr>
          <a:xfrm>
            <a:off x="542550" y="1658375"/>
            <a:ext cx="131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200">
                <a:latin typeface="DM Sans"/>
                <a:ea typeface="DM Sans"/>
                <a:cs typeface="DM Sans"/>
                <a:sym typeface="DM Sans"/>
              </a:rPr>
              <a:t>Paso 1</a:t>
            </a:r>
            <a:endParaRPr b="1" sz="1200">
              <a:latin typeface="DM Sans"/>
              <a:ea typeface="DM Sans"/>
              <a:cs typeface="DM Sans"/>
              <a:sym typeface="DM Sans"/>
            </a:endParaRPr>
          </a:p>
        </p:txBody>
      </p:sp>
      <p:sp>
        <p:nvSpPr>
          <p:cNvPr id="260" name="Google Shape;260;p36"/>
          <p:cNvSpPr txBox="1"/>
          <p:nvPr/>
        </p:nvSpPr>
        <p:spPr>
          <a:xfrm>
            <a:off x="2073875" y="1658375"/>
            <a:ext cx="131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200">
                <a:latin typeface="DM Sans"/>
                <a:ea typeface="DM Sans"/>
                <a:cs typeface="DM Sans"/>
                <a:sym typeface="DM Sans"/>
              </a:rPr>
              <a:t>Paso 2</a:t>
            </a:r>
            <a:endParaRPr b="1" sz="1200">
              <a:latin typeface="DM Sans"/>
              <a:ea typeface="DM Sans"/>
              <a:cs typeface="DM Sans"/>
              <a:sym typeface="DM Sans"/>
            </a:endParaRPr>
          </a:p>
        </p:txBody>
      </p:sp>
      <p:sp>
        <p:nvSpPr>
          <p:cNvPr id="261" name="Google Shape;261;p36"/>
          <p:cNvSpPr txBox="1"/>
          <p:nvPr/>
        </p:nvSpPr>
        <p:spPr>
          <a:xfrm>
            <a:off x="3605200" y="1658375"/>
            <a:ext cx="131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200">
                <a:latin typeface="DM Sans"/>
                <a:ea typeface="DM Sans"/>
                <a:cs typeface="DM Sans"/>
                <a:sym typeface="DM Sans"/>
              </a:rPr>
              <a:t>Paso 3</a:t>
            </a:r>
            <a:endParaRPr b="1" sz="1200">
              <a:latin typeface="DM Sans"/>
              <a:ea typeface="DM Sans"/>
              <a:cs typeface="DM Sans"/>
              <a:sym typeface="DM Sans"/>
            </a:endParaRPr>
          </a:p>
        </p:txBody>
      </p:sp>
      <p:sp>
        <p:nvSpPr>
          <p:cNvPr id="262" name="Google Shape;262;p36"/>
          <p:cNvSpPr txBox="1"/>
          <p:nvPr/>
        </p:nvSpPr>
        <p:spPr>
          <a:xfrm>
            <a:off x="5136525" y="1658375"/>
            <a:ext cx="131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200">
                <a:latin typeface="DM Sans"/>
                <a:ea typeface="DM Sans"/>
                <a:cs typeface="DM Sans"/>
                <a:sym typeface="DM Sans"/>
              </a:rPr>
              <a:t>Paso 4</a:t>
            </a:r>
            <a:endParaRPr b="1" sz="1200">
              <a:latin typeface="DM Sans"/>
              <a:ea typeface="DM Sans"/>
              <a:cs typeface="DM Sans"/>
              <a:sym typeface="DM Sans"/>
            </a:endParaRPr>
          </a:p>
        </p:txBody>
      </p:sp>
      <p:sp>
        <p:nvSpPr>
          <p:cNvPr id="263" name="Google Shape;263;p36"/>
          <p:cNvSpPr txBox="1"/>
          <p:nvPr/>
        </p:nvSpPr>
        <p:spPr>
          <a:xfrm>
            <a:off x="6667850" y="1658375"/>
            <a:ext cx="131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200">
                <a:latin typeface="DM Sans"/>
                <a:ea typeface="DM Sans"/>
                <a:cs typeface="DM Sans"/>
                <a:sym typeface="DM Sans"/>
              </a:rPr>
              <a:t>Paso 5</a:t>
            </a:r>
            <a:endParaRPr b="1" sz="1200">
              <a:latin typeface="DM Sans"/>
              <a:ea typeface="DM Sans"/>
              <a:cs typeface="DM Sans"/>
              <a:sym typeface="DM Sans"/>
            </a:endParaRPr>
          </a:p>
        </p:txBody>
      </p:sp>
      <p:sp>
        <p:nvSpPr>
          <p:cNvPr id="264" name="Google Shape;264;p36"/>
          <p:cNvSpPr txBox="1"/>
          <p:nvPr/>
        </p:nvSpPr>
        <p:spPr>
          <a:xfrm>
            <a:off x="542550" y="3884075"/>
            <a:ext cx="5130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 sz="1300">
                <a:solidFill>
                  <a:schemeClr val="dk1"/>
                </a:solidFill>
                <a:latin typeface="DM Sans"/>
                <a:ea typeface="DM Sans"/>
                <a:cs typeface="DM Sans"/>
                <a:sym typeface="DM Sans"/>
              </a:rPr>
              <a:t>Es una</a:t>
            </a:r>
            <a:r>
              <a:rPr b="1" lang="es" sz="1300">
                <a:solidFill>
                  <a:schemeClr val="dk1"/>
                </a:solidFill>
                <a:latin typeface="DM Sans"/>
                <a:ea typeface="DM Sans"/>
                <a:cs typeface="DM Sans"/>
                <a:sym typeface="DM Sans"/>
              </a:rPr>
              <a:t> lista de tareas </a:t>
            </a:r>
            <a:r>
              <a:rPr lang="es" sz="1300">
                <a:solidFill>
                  <a:schemeClr val="dk1"/>
                </a:solidFill>
                <a:latin typeface="DM Sans"/>
                <a:ea typeface="DM Sans"/>
                <a:cs typeface="DM Sans"/>
                <a:sym typeface="DM Sans"/>
              </a:rPr>
              <a:t>de JS a ejecutar durante el programa 📝. Cada nueva instrucción se agrega en el orden que corresponde al stack y el motor de JS resuelve una a una.</a:t>
            </a:r>
            <a:endParaRPr sz="13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Event Loop</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276" name="Google Shape;276;p38"/>
          <p:cNvSpPr txBox="1"/>
          <p:nvPr/>
        </p:nvSpPr>
        <p:spPr>
          <a:xfrm>
            <a:off x="473350" y="1626100"/>
            <a:ext cx="7169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B7B7B7"/>
                </a:solidFill>
                <a:latin typeface="DM Sans"/>
                <a:ea typeface="DM Sans"/>
                <a:cs typeface="DM Sans"/>
                <a:sym typeface="DM Sans"/>
              </a:rPr>
              <a:t>EVENT LOOP</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rPr lang="es" sz="2100">
                <a:solidFill>
                  <a:srgbClr val="B7B7B7"/>
                </a:solidFill>
                <a:latin typeface="DM Sans"/>
                <a:ea typeface="DM Sans"/>
                <a:cs typeface="DM Sans"/>
                <a:sym typeface="DM Sans"/>
              </a:rPr>
              <a:t>Muchas funciones asincrónicas se ejecutan en un stack diferente. El Event Loop es la herramienta que permite la sincronización entre nuestro call stack con estas tareas asincrónicas que funcionan en un thread aparte.</a:t>
            </a:r>
            <a:endParaRPr sz="2100">
              <a:solidFill>
                <a:srgbClr val="B7B7B7"/>
              </a:solidFill>
              <a:latin typeface="DM Sans"/>
              <a:ea typeface="DM Sans"/>
              <a:cs typeface="DM Sans"/>
              <a:sym typeface="DM Sans"/>
            </a:endParaRPr>
          </a:p>
          <a:p>
            <a:pPr indent="0" lvl="0" marL="0" rtl="0" algn="l">
              <a:spcBef>
                <a:spcPts val="0"/>
              </a:spcBef>
              <a:spcAft>
                <a:spcPts val="0"/>
              </a:spcAft>
              <a:buNone/>
            </a:pPr>
            <a:r>
              <a:rPr lang="es" sz="2100">
                <a:solidFill>
                  <a:srgbClr val="B7B7B7"/>
                </a:solidFill>
                <a:latin typeface="DM Sans"/>
                <a:ea typeface="DM Sans"/>
                <a:cs typeface="DM Sans"/>
                <a:sym typeface="DM Sans"/>
              </a:rPr>
              <a:t>Si el stack está vacío, el Event Loop envía la primera función que esté en la callback queue al call stack y comienza a ejecutarse.</a:t>
            </a:r>
            <a:endParaRPr sz="2100">
              <a:solidFill>
                <a:srgbClr val="B7B7B7"/>
              </a:solidFill>
              <a:latin typeface="DM Sans"/>
              <a:ea typeface="DM Sans"/>
              <a:cs typeface="DM Sans"/>
              <a:sym typeface="DM Sans"/>
            </a:endParaRPr>
          </a:p>
        </p:txBody>
      </p:sp>
      <p:pic>
        <p:nvPicPr>
          <p:cNvPr id="277" name="Google Shape;277;p38" title="ícono de para recordar"/>
          <p:cNvPicPr preferRelativeResize="0"/>
          <p:nvPr/>
        </p:nvPicPr>
        <p:blipFill>
          <a:blip r:embed="rId3">
            <a:alphaModFix/>
          </a:blip>
          <a:stretch>
            <a:fillRect/>
          </a:stretch>
        </p:blipFill>
        <p:spPr>
          <a:xfrm>
            <a:off x="607001" y="753050"/>
            <a:ext cx="471650" cy="47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nvSpPr>
        <p:spPr>
          <a:xfrm>
            <a:off x="475500" y="3567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Loupe</a:t>
            </a:r>
            <a:endParaRPr b="1" sz="3000">
              <a:solidFill>
                <a:schemeClr val="dk1"/>
              </a:solidFill>
              <a:latin typeface="DM Sans"/>
              <a:ea typeface="DM Sans"/>
              <a:cs typeface="DM Sans"/>
              <a:sym typeface="DM Sans"/>
            </a:endParaRPr>
          </a:p>
        </p:txBody>
      </p:sp>
      <p:sp>
        <p:nvSpPr>
          <p:cNvPr id="283" name="Google Shape;283;p39"/>
          <p:cNvSpPr txBox="1"/>
          <p:nvPr/>
        </p:nvSpPr>
        <p:spPr>
          <a:xfrm>
            <a:off x="475500" y="1006675"/>
            <a:ext cx="5588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u="sng">
                <a:solidFill>
                  <a:schemeClr val="hlink"/>
                </a:solidFill>
                <a:latin typeface="DM Sans"/>
                <a:ea typeface="DM Sans"/>
                <a:cs typeface="DM Sans"/>
                <a:sym typeface="DM Sans"/>
                <a:hlinkClick r:id="rId3"/>
              </a:rPr>
              <a:t>Loupe</a:t>
            </a:r>
            <a:r>
              <a:rPr lang="es" sz="1200">
                <a:latin typeface="DM Sans"/>
                <a:ea typeface="DM Sans"/>
                <a:cs typeface="DM Sans"/>
                <a:sym typeface="DM Sans"/>
              </a:rPr>
              <a:t> es una visualización que nos ayuda a comprender cómo interactúan entre sí call stak, event loop y callback queue. Podemos escribir código sincrónico y asincrónico y ver cómo es el funcionamiento de estas piezas en conjunto 🧩:</a:t>
            </a:r>
            <a:endParaRPr sz="1200">
              <a:latin typeface="DM Sans"/>
              <a:ea typeface="DM Sans"/>
              <a:cs typeface="DM Sans"/>
              <a:sym typeface="DM Sans"/>
            </a:endParaRPr>
          </a:p>
        </p:txBody>
      </p:sp>
      <p:pic>
        <p:nvPicPr>
          <p:cNvPr id="284" name="Google Shape;284;p39"/>
          <p:cNvPicPr preferRelativeResize="0"/>
          <p:nvPr/>
        </p:nvPicPr>
        <p:blipFill>
          <a:blip r:embed="rId4">
            <a:alphaModFix/>
          </a:blip>
          <a:stretch>
            <a:fillRect/>
          </a:stretch>
        </p:blipFill>
        <p:spPr>
          <a:xfrm>
            <a:off x="548775" y="1979675"/>
            <a:ext cx="5180175" cy="260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p:nvPr/>
        </p:nvSpPr>
        <p:spPr>
          <a:xfrm>
            <a:off x="5846600" y="0"/>
            <a:ext cx="3297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EVENT LOOP</a:t>
            </a:r>
            <a:endParaRPr b="1" sz="4000">
              <a:solidFill>
                <a:schemeClr val="dk1"/>
              </a:solidFill>
              <a:latin typeface="DM Sans"/>
              <a:ea typeface="DM Sans"/>
              <a:cs typeface="DM Sans"/>
              <a:sym typeface="DM Sans"/>
            </a:endParaRPr>
          </a:p>
        </p:txBody>
      </p:sp>
      <p:pic>
        <p:nvPicPr>
          <p:cNvPr id="291" name="Google Shape;291;p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2" name="Google Shape;292;p40"/>
          <p:cNvSpPr txBox="1"/>
          <p:nvPr/>
        </p:nvSpPr>
        <p:spPr>
          <a:xfrm>
            <a:off x="549525" y="2192888"/>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Así, entendemos cómo funciona de tal manera una instrucción como la siguiente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Por más que hagamos el timeout con 0 milisegundos, éste se envía al stack de </a:t>
            </a:r>
            <a:r>
              <a:rPr b="1" lang="es" sz="1350">
                <a:latin typeface="DM Sans"/>
                <a:ea typeface="DM Sans"/>
                <a:cs typeface="DM Sans"/>
                <a:sym typeface="DM Sans"/>
              </a:rPr>
              <a:t>web apis</a:t>
            </a:r>
            <a:r>
              <a:rPr lang="es" sz="1350">
                <a:latin typeface="DM Sans"/>
                <a:ea typeface="DM Sans"/>
                <a:cs typeface="DM Sans"/>
                <a:sym typeface="DM Sans"/>
              </a:rPr>
              <a:t> primero, luego al </a:t>
            </a:r>
            <a:r>
              <a:rPr b="1" lang="es" sz="1350">
                <a:latin typeface="DM Sans"/>
                <a:ea typeface="DM Sans"/>
                <a:cs typeface="DM Sans"/>
                <a:sym typeface="DM Sans"/>
              </a:rPr>
              <a:t>callback queue</a:t>
            </a:r>
            <a:r>
              <a:rPr lang="es" sz="1350">
                <a:latin typeface="DM Sans"/>
                <a:ea typeface="DM Sans"/>
                <a:cs typeface="DM Sans"/>
                <a:sym typeface="DM Sans"/>
              </a:rPr>
              <a:t>, y finalmente el event loop lo incorpora al </a:t>
            </a:r>
            <a:r>
              <a:rPr b="1" lang="es" sz="1350">
                <a:latin typeface="DM Sans"/>
                <a:ea typeface="DM Sans"/>
                <a:cs typeface="DM Sans"/>
                <a:sym typeface="DM Sans"/>
              </a:rPr>
              <a:t>callstack</a:t>
            </a:r>
            <a:r>
              <a:rPr lang="es" sz="1350">
                <a:latin typeface="DM Sans"/>
                <a:ea typeface="DM Sans"/>
                <a:cs typeface="DM Sans"/>
                <a:sym typeface="DM Sans"/>
              </a:rPr>
              <a:t> para su ejecución, luego de los console.log anteriores </a:t>
            </a:r>
            <a:r>
              <a:rPr lang="es" sz="1350">
                <a:latin typeface="DM Sans"/>
                <a:ea typeface="DM Sans"/>
                <a:cs typeface="DM Sans"/>
                <a:sym typeface="DM Sans"/>
              </a:rPr>
              <a:t>🧩</a:t>
            </a:r>
            <a:endParaRPr sz="1350">
              <a:latin typeface="DM Sans"/>
              <a:ea typeface="DM Sans"/>
              <a:cs typeface="DM Sans"/>
              <a:sym typeface="DM Sans"/>
            </a:endParaRPr>
          </a:p>
        </p:txBody>
      </p:sp>
      <p:sp>
        <p:nvSpPr>
          <p:cNvPr id="293" name="Google Shape;293;p40"/>
          <p:cNvSpPr txBox="1"/>
          <p:nvPr/>
        </p:nvSpPr>
        <p:spPr>
          <a:xfrm>
            <a:off x="5945514" y="683400"/>
            <a:ext cx="2932200" cy="3776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"Inicia proceso"</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CDCAA"/>
                </a:solidFill>
                <a:latin typeface="Courier New"/>
                <a:ea typeface="Courier New"/>
                <a:cs typeface="Courier New"/>
                <a:sym typeface="Courier New"/>
              </a:rPr>
              <a:t>setTimeout</a:t>
            </a:r>
            <a:r>
              <a:rPr lang="es" sz="1350">
                <a:solidFill>
                  <a:srgbClr val="D4D4D4"/>
                </a:solidFill>
                <a:latin typeface="Courier New"/>
                <a:ea typeface="Courier New"/>
                <a:cs typeface="Courier New"/>
                <a:sym typeface="Courier New"/>
              </a:rPr>
              <a:t>(()</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"Mitad de proceso"</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0</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"Fin proceso"</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6A9955"/>
                </a:solidFill>
                <a:latin typeface="Courier New"/>
                <a:ea typeface="Courier New"/>
                <a:cs typeface="Courier New"/>
                <a:sym typeface="Courier New"/>
              </a:rPr>
              <a:t>// Inicia proceso</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6A9955"/>
                </a:solidFill>
                <a:latin typeface="Courier New"/>
                <a:ea typeface="Courier New"/>
                <a:cs typeface="Courier New"/>
                <a:sym typeface="Courier New"/>
              </a:rPr>
              <a:t>// Fin proceso</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6A9955"/>
                </a:solidFill>
                <a:latin typeface="Courier New"/>
                <a:ea typeface="Courier New"/>
                <a:cs typeface="Courier New"/>
                <a:sym typeface="Courier New"/>
              </a:rPr>
              <a:t>// Mitad de proceso</a:t>
            </a:r>
            <a:endParaRPr sz="1250">
              <a:solidFill>
                <a:srgbClr val="569CD6"/>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SetInterval</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setInterval</a:t>
            </a:r>
            <a:endParaRPr b="1" sz="4000">
              <a:solidFill>
                <a:schemeClr val="dk1"/>
              </a:solidFill>
              <a:latin typeface="DM Sans"/>
              <a:ea typeface="DM Sans"/>
              <a:cs typeface="DM Sans"/>
              <a:sym typeface="DM Sans"/>
            </a:endParaRPr>
          </a:p>
        </p:txBody>
      </p:sp>
      <p:sp>
        <p:nvSpPr>
          <p:cNvPr id="304" name="Google Shape;304;p42"/>
          <p:cNvSpPr txBox="1"/>
          <p:nvPr/>
        </p:nvSpPr>
        <p:spPr>
          <a:xfrm>
            <a:off x="475500" y="1541525"/>
            <a:ext cx="5588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Tiene la misma sintaxis que setTimeout, pero la unidad de tiempo es un intervalo para la repetición de la función asociada:</a:t>
            </a:r>
            <a:endParaRPr sz="1350">
              <a:latin typeface="DM Sans"/>
              <a:ea typeface="DM Sans"/>
              <a:cs typeface="DM Sans"/>
              <a:sym typeface="DM Sans"/>
            </a:endParaRPr>
          </a:p>
        </p:txBody>
      </p:sp>
      <p:sp>
        <p:nvSpPr>
          <p:cNvPr id="305" name="Google Shape;305;p42"/>
          <p:cNvSpPr txBox="1"/>
          <p:nvPr/>
        </p:nvSpPr>
        <p:spPr>
          <a:xfrm>
            <a:off x="475500" y="3585225"/>
            <a:ext cx="5643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Permite ejecutar funciones de manera </a:t>
            </a:r>
            <a:r>
              <a:rPr b="1" lang="es" sz="1350">
                <a:solidFill>
                  <a:schemeClr val="dk1"/>
                </a:solidFill>
                <a:latin typeface="DM Sans"/>
                <a:ea typeface="DM Sans"/>
                <a:cs typeface="DM Sans"/>
                <a:sym typeface="DM Sans"/>
              </a:rPr>
              <a:t>reiterativa</a:t>
            </a:r>
            <a:r>
              <a:rPr lang="es" sz="1350">
                <a:solidFill>
                  <a:schemeClr val="dk1"/>
                </a:solidFill>
                <a:latin typeface="DM Sans"/>
                <a:ea typeface="DM Sans"/>
                <a:cs typeface="DM Sans"/>
                <a:sym typeface="DM Sans"/>
              </a:rPr>
              <a:t> tras los milisegundos indicados hasta que indiquemos su detención o se cierre la aplicación ⏱.</a:t>
            </a:r>
            <a:endParaRPr sz="1350">
              <a:latin typeface="DM Sans"/>
              <a:ea typeface="DM Sans"/>
              <a:cs typeface="DM Sans"/>
              <a:sym typeface="DM Sans"/>
            </a:endParaRPr>
          </a:p>
        </p:txBody>
      </p:sp>
      <p:sp>
        <p:nvSpPr>
          <p:cNvPr id="306" name="Google Shape;306;p42"/>
          <p:cNvSpPr/>
          <p:nvPr/>
        </p:nvSpPr>
        <p:spPr>
          <a:xfrm>
            <a:off x="567350" y="2264338"/>
            <a:ext cx="3446100" cy="1162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txBox="1"/>
          <p:nvPr/>
        </p:nvSpPr>
        <p:spPr>
          <a:xfrm>
            <a:off x="631888" y="2264338"/>
            <a:ext cx="3184500" cy="107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DCDCAA"/>
                </a:solidFill>
                <a:latin typeface="Courier New"/>
                <a:ea typeface="Courier New"/>
                <a:cs typeface="Courier New"/>
                <a:sym typeface="Courier New"/>
              </a:rPr>
              <a:t>setInterval</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=&gt;</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CE9178"/>
                </a:solidFill>
                <a:latin typeface="Courier New"/>
                <a:ea typeface="Courier New"/>
                <a:cs typeface="Courier New"/>
                <a:sym typeface="Courier New"/>
              </a:rPr>
              <a:t>"Tic"</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1000</a:t>
            </a:r>
            <a:r>
              <a:rPr lang="es" sz="1550">
                <a:solidFill>
                  <a:srgbClr val="D4D4D4"/>
                </a:solidFill>
                <a:latin typeface="Courier New"/>
                <a:ea typeface="Courier New"/>
                <a:cs typeface="Courier New"/>
                <a:sym typeface="Courier New"/>
              </a:rPr>
              <a:t>)</a:t>
            </a:r>
            <a:endParaRPr sz="1650"/>
          </a:p>
        </p:txBody>
      </p:sp>
      <p:pic>
        <p:nvPicPr>
          <p:cNvPr id="308" name="Google Shape;308;p42"/>
          <p:cNvPicPr preferRelativeResize="0"/>
          <p:nvPr/>
        </p:nvPicPr>
        <p:blipFill rotWithShape="1">
          <a:blip r:embed="rId3">
            <a:alphaModFix/>
          </a:blip>
          <a:srcRect b="53338" l="0" r="0" t="0"/>
          <a:stretch/>
        </p:blipFill>
        <p:spPr>
          <a:xfrm>
            <a:off x="4150072" y="2264263"/>
            <a:ext cx="2618653" cy="1162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ClearInterval &amp; clearTimeout</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modelos sincrónicos y asincrónicos de programación.</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ventajas y desventajas de cada modelo según el contexto.</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6" name="Google Shape;66;p17"/>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el funcionamiento del Call Stack y Event Loop.</a:t>
            </a:r>
            <a:endParaRPr sz="1350">
              <a:solidFill>
                <a:schemeClr val="lt1"/>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8" name="Google Shape;68;p17"/>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manipular Promesas en JS.</a:t>
            </a:r>
            <a:endParaRPr sz="1350">
              <a:solidFill>
                <a:schemeClr val="lt1"/>
              </a:solidFill>
              <a:latin typeface="DM Sans"/>
              <a:ea typeface="DM Sans"/>
              <a:cs typeface="DM Sans"/>
              <a:sym typeface="DM Sans"/>
            </a:endParaRPr>
          </a:p>
        </p:txBody>
      </p:sp>
      <p:cxnSp>
        <p:nvCxnSpPr>
          <p:cNvPr id="69" name="Google Shape;69;p17"/>
          <p:cNvCxnSpPr>
            <a:stCxn id="61" idx="2"/>
            <a:endCxn id="6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70" name="Google Shape;70;p17"/>
          <p:cNvCxnSpPr>
            <a:stCxn id="63" idx="2"/>
            <a:endCxn id="6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71" name="Google Shape;71;p17"/>
          <p:cNvCxnSpPr>
            <a:stCxn id="65" idx="2"/>
            <a:endCxn id="6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4"/>
          <p:cNvPicPr preferRelativeResize="0"/>
          <p:nvPr/>
        </p:nvPicPr>
        <p:blipFill rotWithShape="1">
          <a:blip r:embed="rId3">
            <a:alphaModFix/>
          </a:blip>
          <a:srcRect b="0" l="28634" r="14976" t="0"/>
          <a:stretch/>
        </p:blipFill>
        <p:spPr>
          <a:xfrm>
            <a:off x="5211200" y="0"/>
            <a:ext cx="3932802" cy="5143500"/>
          </a:xfrm>
          <a:prstGeom prst="rect">
            <a:avLst/>
          </a:prstGeom>
          <a:noFill/>
          <a:ln>
            <a:noFill/>
          </a:ln>
        </p:spPr>
      </p:pic>
      <p:sp>
        <p:nvSpPr>
          <p:cNvPr id="319" name="Google Shape;319;p44"/>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ClearInterval &amp; clearTimeout</a:t>
            </a:r>
            <a:endParaRPr b="1" sz="4000">
              <a:solidFill>
                <a:schemeClr val="dk1"/>
              </a:solidFill>
              <a:latin typeface="DM Sans"/>
              <a:ea typeface="DM Sans"/>
              <a:cs typeface="DM Sans"/>
              <a:sym typeface="DM Sans"/>
            </a:endParaRPr>
          </a:p>
        </p:txBody>
      </p:sp>
      <p:pic>
        <p:nvPicPr>
          <p:cNvPr id="320" name="Google Shape;320;p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1" name="Google Shape;321;p44"/>
          <p:cNvSpPr txBox="1"/>
          <p:nvPr/>
        </p:nvSpPr>
        <p:spPr>
          <a:xfrm>
            <a:off x="542550" y="2513500"/>
            <a:ext cx="412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caso de querer remover un Intervalo, utilizamos la función </a:t>
            </a:r>
            <a:r>
              <a:rPr b="1" lang="es" sz="1350">
                <a:latin typeface="DM Sans"/>
                <a:ea typeface="DM Sans"/>
                <a:cs typeface="DM Sans"/>
                <a:sym typeface="DM Sans"/>
              </a:rPr>
              <a:t>clearInterval ()</a:t>
            </a:r>
            <a:r>
              <a:rPr lang="es" sz="1350">
                <a:latin typeface="DM Sans"/>
                <a:ea typeface="DM Sans"/>
                <a:cs typeface="DM Sans"/>
                <a:sym typeface="DM Sans"/>
              </a:rPr>
              <a:t>. También podemos detener la ejecución de un setTimeout invocando </a:t>
            </a:r>
            <a:r>
              <a:rPr b="1" lang="es" sz="1350">
                <a:latin typeface="DM Sans"/>
                <a:ea typeface="DM Sans"/>
                <a:cs typeface="DM Sans"/>
                <a:sym typeface="DM Sans"/>
              </a:rPr>
              <a:t>clearTimeout ()</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nvSpPr>
        <p:spPr>
          <a:xfrm>
            <a:off x="475500" y="46830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ClearInterval &amp; clearTimeout</a:t>
            </a:r>
            <a:endParaRPr b="1" sz="3000">
              <a:solidFill>
                <a:schemeClr val="dk1"/>
              </a:solidFill>
              <a:latin typeface="DM Sans"/>
              <a:ea typeface="DM Sans"/>
              <a:cs typeface="DM Sans"/>
              <a:sym typeface="DM Sans"/>
            </a:endParaRPr>
          </a:p>
        </p:txBody>
      </p:sp>
      <p:sp>
        <p:nvSpPr>
          <p:cNvPr id="327" name="Google Shape;327;p45"/>
          <p:cNvSpPr txBox="1"/>
          <p:nvPr/>
        </p:nvSpPr>
        <p:spPr>
          <a:xfrm>
            <a:off x="475500" y="1101025"/>
            <a:ext cx="5588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Cuando llamamos un setInterval() éste retorna una referencia al intervalo generado, el cual podemos almacenar en una variable. Es esta referencia la que debemos pasar a la función clearInterval para que la limpieza tenga efecto:</a:t>
            </a:r>
            <a:endParaRPr sz="1250">
              <a:latin typeface="DM Sans"/>
              <a:ea typeface="DM Sans"/>
              <a:cs typeface="DM Sans"/>
              <a:sym typeface="DM Sans"/>
            </a:endParaRPr>
          </a:p>
        </p:txBody>
      </p:sp>
      <p:sp>
        <p:nvSpPr>
          <p:cNvPr id="328" name="Google Shape;328;p45"/>
          <p:cNvSpPr/>
          <p:nvPr/>
        </p:nvSpPr>
        <p:spPr>
          <a:xfrm>
            <a:off x="554175" y="2028250"/>
            <a:ext cx="6335100" cy="2523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txBox="1"/>
          <p:nvPr/>
        </p:nvSpPr>
        <p:spPr>
          <a:xfrm>
            <a:off x="614975" y="2028250"/>
            <a:ext cx="4985400" cy="2523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let</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counter</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0</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interval</a:t>
            </a:r>
            <a:r>
              <a:rPr lang="es" sz="1150">
                <a:solidFill>
                  <a:srgbClr val="D4D4D4"/>
                </a:solidFill>
                <a:latin typeface="Courier New"/>
                <a:ea typeface="Courier New"/>
                <a:cs typeface="Courier New"/>
                <a:sym typeface="Courier New"/>
              </a:rPr>
              <a:t> = </a:t>
            </a:r>
            <a:r>
              <a:rPr lang="es" sz="1150">
                <a:solidFill>
                  <a:srgbClr val="DCDCAA"/>
                </a:solidFill>
                <a:latin typeface="Courier New"/>
                <a:ea typeface="Courier New"/>
                <a:cs typeface="Courier New"/>
                <a:sym typeface="Courier New"/>
              </a:rPr>
              <a:t>setInterval</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counter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"Counter: "</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counter</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C586C0"/>
                </a:solidFill>
                <a:latin typeface="Courier New"/>
                <a:ea typeface="Courier New"/>
                <a:cs typeface="Courier New"/>
                <a:sym typeface="Courier New"/>
              </a:rPr>
              <a:t>if</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counter</a:t>
            </a:r>
            <a:r>
              <a:rPr lang="es" sz="1150">
                <a:solidFill>
                  <a:srgbClr val="D4D4D4"/>
                </a:solidFill>
                <a:latin typeface="Courier New"/>
                <a:ea typeface="Courier New"/>
                <a:cs typeface="Courier New"/>
                <a:sym typeface="Courier New"/>
              </a:rPr>
              <a:t> &gt;= </a:t>
            </a:r>
            <a:r>
              <a:rPr lang="es" sz="1150">
                <a:solidFill>
                  <a:srgbClr val="B5CEA8"/>
                </a:solidFill>
                <a:latin typeface="Courier New"/>
                <a:ea typeface="Courier New"/>
                <a:cs typeface="Courier New"/>
                <a:sym typeface="Courier New"/>
              </a:rPr>
              <a:t>5</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clearInterval</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interval</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"Se removió el intervalo"</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1000</a:t>
            </a:r>
            <a:r>
              <a:rPr lang="es" sz="1150">
                <a:solidFill>
                  <a:srgbClr val="D4D4D4"/>
                </a:solidFill>
                <a:latin typeface="Courier New"/>
                <a:ea typeface="Courier New"/>
                <a:cs typeface="Courier New"/>
                <a:sym typeface="Courier New"/>
              </a:rPr>
              <a:t>)</a:t>
            </a:r>
            <a:endParaRPr sz="1150"/>
          </a:p>
        </p:txBody>
      </p:sp>
      <p:pic>
        <p:nvPicPr>
          <p:cNvPr id="330" name="Google Shape;330;p45"/>
          <p:cNvPicPr preferRelativeResize="0"/>
          <p:nvPr/>
        </p:nvPicPr>
        <p:blipFill>
          <a:blip r:embed="rId3">
            <a:alphaModFix/>
          </a:blip>
          <a:stretch>
            <a:fillRect/>
          </a:stretch>
        </p:blipFill>
        <p:spPr>
          <a:xfrm>
            <a:off x="4674375" y="2087750"/>
            <a:ext cx="21336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nvSpPr>
        <p:spPr>
          <a:xfrm>
            <a:off x="475500" y="46830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ClearInterval &amp; clearTimeout</a:t>
            </a:r>
            <a:endParaRPr b="1" sz="3000">
              <a:solidFill>
                <a:schemeClr val="dk1"/>
              </a:solidFill>
              <a:latin typeface="DM Sans"/>
              <a:ea typeface="DM Sans"/>
              <a:cs typeface="DM Sans"/>
              <a:sym typeface="DM Sans"/>
            </a:endParaRPr>
          </a:p>
        </p:txBody>
      </p:sp>
      <p:sp>
        <p:nvSpPr>
          <p:cNvPr id="336" name="Google Shape;336;p46"/>
          <p:cNvSpPr txBox="1"/>
          <p:nvPr/>
        </p:nvSpPr>
        <p:spPr>
          <a:xfrm>
            <a:off x="475500" y="1198600"/>
            <a:ext cx="558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Funciona igual con los timeout. Si guardamos en una variable la referencia al timeout generado, podemos usarla para removerlo luego. En el siguiente caso, el timeout generado nunca llega a ejecutarse:</a:t>
            </a:r>
            <a:endParaRPr sz="1350">
              <a:latin typeface="DM Sans"/>
              <a:ea typeface="DM Sans"/>
              <a:cs typeface="DM Sans"/>
              <a:sym typeface="DM Sans"/>
            </a:endParaRPr>
          </a:p>
        </p:txBody>
      </p:sp>
      <p:sp>
        <p:nvSpPr>
          <p:cNvPr id="337" name="Google Shape;337;p46"/>
          <p:cNvSpPr/>
          <p:nvPr/>
        </p:nvSpPr>
        <p:spPr>
          <a:xfrm>
            <a:off x="554175" y="2259300"/>
            <a:ext cx="6335100" cy="2327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"Inicio"</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fin</a:t>
            </a:r>
            <a:r>
              <a:rPr lang="es" sz="1350">
                <a:solidFill>
                  <a:srgbClr val="D4D4D4"/>
                </a:solidFill>
                <a:latin typeface="Courier New"/>
                <a:ea typeface="Courier New"/>
                <a:cs typeface="Courier New"/>
                <a:sym typeface="Courier New"/>
              </a:rPr>
              <a:t> = </a:t>
            </a:r>
            <a:r>
              <a:rPr lang="es" sz="1350">
                <a:solidFill>
                  <a:srgbClr val="DCDCAA"/>
                </a:solidFill>
                <a:latin typeface="Courier New"/>
                <a:ea typeface="Courier New"/>
                <a:cs typeface="Courier New"/>
                <a:sym typeface="Courier New"/>
              </a:rPr>
              <a:t>setTimeout</a:t>
            </a:r>
            <a:r>
              <a:rPr lang="es" sz="1350">
                <a:solidFill>
                  <a:srgbClr val="D4D4D4"/>
                </a:solidFill>
                <a:latin typeface="Courier New"/>
                <a:ea typeface="Courier New"/>
                <a:cs typeface="Courier New"/>
                <a:sym typeface="Courier New"/>
              </a:rPr>
              <a:t>(()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"fin"</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2000</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50">
                <a:solidFill>
                  <a:srgbClr val="DCDCAA"/>
                </a:solidFill>
                <a:latin typeface="Courier New"/>
                <a:ea typeface="Courier New"/>
                <a:cs typeface="Courier New"/>
                <a:sym typeface="Courier New"/>
              </a:rPr>
              <a:t>clearTimeout</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fin</a:t>
            </a:r>
            <a:r>
              <a:rPr lang="es" sz="1350">
                <a:solidFill>
                  <a:srgbClr val="D4D4D4"/>
                </a:solidFill>
                <a:latin typeface="Courier New"/>
                <a:ea typeface="Courier New"/>
                <a:cs typeface="Courier New"/>
                <a:sym typeface="Courier New"/>
              </a:rPr>
              <a:t>)</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¿Alguna duda?</a:t>
            </a:r>
            <a:endParaRPr b="1" sz="3500">
              <a:solidFill>
                <a:schemeClr val="lt1"/>
              </a:solidFill>
              <a:latin typeface="DM Sans"/>
              <a:ea typeface="DM Sans"/>
              <a:cs typeface="DM Sans"/>
              <a:sym typeface="DM Sans"/>
            </a:endParaRPr>
          </a:p>
        </p:txBody>
      </p:sp>
      <p:pic>
        <p:nvPicPr>
          <p:cNvPr id="343" name="Google Shape;343;p47"/>
          <p:cNvPicPr preferRelativeResize="0"/>
          <p:nvPr/>
        </p:nvPicPr>
        <p:blipFill rotWithShape="1">
          <a:blip r:embed="rId3">
            <a:alphaModFix/>
          </a:blip>
          <a:srcRect b="10257" l="0" r="0" t="0"/>
          <a:stretch/>
        </p:blipFill>
        <p:spPr>
          <a:xfrm>
            <a:off x="2647700" y="1355125"/>
            <a:ext cx="3848600" cy="287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49" name="Google Shape;349;p4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Promesas</a:t>
            </a:r>
            <a:endParaRPr b="1" sz="4000">
              <a:solidFill>
                <a:srgbClr val="EA90FF"/>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361" name="Google Shape;361;p50"/>
          <p:cNvSpPr txBox="1"/>
          <p:nvPr/>
        </p:nvSpPr>
        <p:spPr>
          <a:xfrm>
            <a:off x="473350" y="1626100"/>
            <a:ext cx="71694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B7B7B7"/>
                </a:solidFill>
                <a:latin typeface="DM Sans"/>
                <a:ea typeface="DM Sans"/>
                <a:cs typeface="DM Sans"/>
                <a:sym typeface="DM Sans"/>
              </a:rPr>
              <a:t>¿QUÉ ES UNA PROMESA EN JS?</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rPr lang="es" sz="2100">
                <a:solidFill>
                  <a:srgbClr val="B7B7B7"/>
                </a:solidFill>
                <a:latin typeface="DM Sans"/>
                <a:ea typeface="DM Sans"/>
                <a:cs typeface="DM Sans"/>
                <a:sym typeface="DM Sans"/>
              </a:rPr>
              <a:t>Es un objeto de Javascript que representa un </a:t>
            </a:r>
            <a:r>
              <a:rPr b="1" lang="es" sz="2100">
                <a:solidFill>
                  <a:srgbClr val="B7B7B7"/>
                </a:solidFill>
                <a:latin typeface="DM Sans"/>
                <a:ea typeface="DM Sans"/>
                <a:cs typeface="DM Sans"/>
                <a:sym typeface="DM Sans"/>
              </a:rPr>
              <a:t>evento a futuro</a:t>
            </a:r>
            <a:r>
              <a:rPr lang="es" sz="2100">
                <a:solidFill>
                  <a:srgbClr val="B7B7B7"/>
                </a:solidFill>
                <a:latin typeface="DM Sans"/>
                <a:ea typeface="DM Sans"/>
                <a:cs typeface="DM Sans"/>
                <a:sym typeface="DM Sans"/>
              </a:rPr>
              <a:t>. Es una acción </a:t>
            </a:r>
            <a:r>
              <a:rPr lang="es" sz="2100" u="sng">
                <a:solidFill>
                  <a:srgbClr val="B7B7B7"/>
                </a:solidFill>
                <a:latin typeface="DM Sans"/>
                <a:ea typeface="DM Sans"/>
                <a:cs typeface="DM Sans"/>
                <a:sym typeface="DM Sans"/>
              </a:rPr>
              <a:t>asincrónica</a:t>
            </a:r>
            <a:r>
              <a:rPr lang="es" sz="2100">
                <a:solidFill>
                  <a:srgbClr val="B7B7B7"/>
                </a:solidFill>
                <a:latin typeface="DM Sans"/>
                <a:ea typeface="DM Sans"/>
                <a:cs typeface="DM Sans"/>
                <a:sym typeface="DM Sans"/>
              </a:rPr>
              <a:t> que se puede completar en algún momento y producir un valor, y notificar cuando esto suceda.</a:t>
            </a:r>
            <a:endParaRPr sz="2100">
              <a:solidFill>
                <a:srgbClr val="B7B7B7"/>
              </a:solidFill>
              <a:latin typeface="DM Sans"/>
              <a:ea typeface="DM Sans"/>
              <a:cs typeface="DM Sans"/>
              <a:sym typeface="DM Sans"/>
            </a:endParaRPr>
          </a:p>
          <a:p>
            <a:pPr indent="0" lvl="0" marL="0" rtl="0" algn="l">
              <a:spcBef>
                <a:spcPts val="0"/>
              </a:spcBef>
              <a:spcAft>
                <a:spcPts val="0"/>
              </a:spcAft>
              <a:buNone/>
            </a:pPr>
            <a:r>
              <a:rPr lang="es" sz="2100">
                <a:solidFill>
                  <a:srgbClr val="B7B7B7"/>
                </a:solidFill>
                <a:latin typeface="DM Sans"/>
                <a:ea typeface="DM Sans"/>
                <a:cs typeface="DM Sans"/>
                <a:sym typeface="DM Sans"/>
              </a:rPr>
              <a:t>Una promesa cuenta con tres estados posibles: </a:t>
            </a:r>
            <a:r>
              <a:rPr b="1" lang="es" sz="2100">
                <a:solidFill>
                  <a:srgbClr val="B7B7B7"/>
                </a:solidFill>
                <a:latin typeface="DM Sans"/>
                <a:ea typeface="DM Sans"/>
                <a:cs typeface="DM Sans"/>
                <a:sym typeface="DM Sans"/>
              </a:rPr>
              <a:t>pending</a:t>
            </a:r>
            <a:r>
              <a:rPr lang="es" sz="2100">
                <a:solidFill>
                  <a:srgbClr val="B7B7B7"/>
                </a:solidFill>
                <a:latin typeface="DM Sans"/>
                <a:ea typeface="DM Sans"/>
                <a:cs typeface="DM Sans"/>
                <a:sym typeface="DM Sans"/>
              </a:rPr>
              <a:t>, </a:t>
            </a:r>
            <a:r>
              <a:rPr b="1" lang="es" sz="2100">
                <a:solidFill>
                  <a:srgbClr val="B7B7B7"/>
                </a:solidFill>
                <a:latin typeface="DM Sans"/>
                <a:ea typeface="DM Sans"/>
                <a:cs typeface="DM Sans"/>
                <a:sym typeface="DM Sans"/>
              </a:rPr>
              <a:t>fulfilled</a:t>
            </a:r>
            <a:r>
              <a:rPr lang="es" sz="2100">
                <a:solidFill>
                  <a:srgbClr val="B7B7B7"/>
                </a:solidFill>
                <a:latin typeface="DM Sans"/>
                <a:ea typeface="DM Sans"/>
                <a:cs typeface="DM Sans"/>
                <a:sym typeface="DM Sans"/>
              </a:rPr>
              <a:t> y </a:t>
            </a:r>
            <a:r>
              <a:rPr b="1" lang="es" sz="2100">
                <a:solidFill>
                  <a:srgbClr val="B7B7B7"/>
                </a:solidFill>
                <a:latin typeface="DM Sans"/>
                <a:ea typeface="DM Sans"/>
                <a:cs typeface="DM Sans"/>
                <a:sym typeface="DM Sans"/>
              </a:rPr>
              <a:t>rejected</a:t>
            </a:r>
            <a:r>
              <a:rPr lang="es" sz="2100">
                <a:solidFill>
                  <a:srgbClr val="B7B7B7"/>
                </a:solidFill>
                <a:latin typeface="DM Sans"/>
                <a:ea typeface="DM Sans"/>
                <a:cs typeface="DM Sans"/>
                <a:sym typeface="DM Sans"/>
              </a:rPr>
              <a:t>. Las promesas pueden ser resueltas o rechazadas.</a:t>
            </a:r>
            <a:endParaRPr sz="2100">
              <a:solidFill>
                <a:srgbClr val="B7B7B7"/>
              </a:solidFill>
              <a:latin typeface="DM Sans"/>
              <a:ea typeface="DM Sans"/>
              <a:cs typeface="DM Sans"/>
              <a:sym typeface="DM Sans"/>
            </a:endParaRPr>
          </a:p>
        </p:txBody>
      </p:sp>
      <p:pic>
        <p:nvPicPr>
          <p:cNvPr id="362" name="Google Shape;362;p50" title="ícono de para recordar"/>
          <p:cNvPicPr preferRelativeResize="0"/>
          <p:nvPr/>
        </p:nvPicPr>
        <p:blipFill>
          <a:blip r:embed="rId3">
            <a:alphaModFix/>
          </a:blip>
          <a:stretch>
            <a:fillRect/>
          </a:stretch>
        </p:blipFill>
        <p:spPr>
          <a:xfrm>
            <a:off x="607001" y="753050"/>
            <a:ext cx="471650" cy="471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Promesas</a:t>
            </a:r>
            <a:endParaRPr b="1" sz="4000">
              <a:solidFill>
                <a:schemeClr val="dk1"/>
              </a:solidFill>
              <a:latin typeface="DM Sans"/>
              <a:ea typeface="DM Sans"/>
              <a:cs typeface="DM Sans"/>
              <a:sym typeface="DM Sans"/>
            </a:endParaRPr>
          </a:p>
        </p:txBody>
      </p:sp>
      <p:sp>
        <p:nvSpPr>
          <p:cNvPr id="368" name="Google Shape;368;p51"/>
          <p:cNvSpPr txBox="1"/>
          <p:nvPr/>
        </p:nvSpPr>
        <p:spPr>
          <a:xfrm>
            <a:off x="475500" y="1777075"/>
            <a:ext cx="558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crear promesas a través de su constructor </a:t>
            </a:r>
            <a:r>
              <a:rPr b="1" lang="es" sz="1350">
                <a:latin typeface="DM Sans"/>
                <a:ea typeface="DM Sans"/>
                <a:cs typeface="DM Sans"/>
                <a:sym typeface="DM Sans"/>
              </a:rPr>
              <a:t>new Promise</a:t>
            </a:r>
            <a:r>
              <a:rPr lang="es" sz="1350">
                <a:latin typeface="DM Sans"/>
                <a:ea typeface="DM Sans"/>
                <a:cs typeface="DM Sans"/>
                <a:sym typeface="DM Sans"/>
              </a:rPr>
              <a:t>. Su sintaxis es algo compleja, ya que recibe una función por parámetro que a su vez recibe por parámetro las funciones de </a:t>
            </a:r>
            <a:r>
              <a:rPr b="1" lang="es" sz="1350">
                <a:latin typeface="DM Sans"/>
                <a:ea typeface="DM Sans"/>
                <a:cs typeface="DM Sans"/>
                <a:sym typeface="DM Sans"/>
              </a:rPr>
              <a:t>resolve</a:t>
            </a:r>
            <a:r>
              <a:rPr lang="es" sz="1350">
                <a:latin typeface="DM Sans"/>
                <a:ea typeface="DM Sans"/>
                <a:cs typeface="DM Sans"/>
                <a:sym typeface="DM Sans"/>
              </a:rPr>
              <a:t> y </a:t>
            </a:r>
            <a:r>
              <a:rPr b="1" lang="es" sz="1350">
                <a:latin typeface="DM Sans"/>
                <a:ea typeface="DM Sans"/>
                <a:cs typeface="DM Sans"/>
                <a:sym typeface="DM Sans"/>
              </a:rPr>
              <a:t>reject</a:t>
            </a:r>
            <a:r>
              <a:rPr lang="es" sz="1350">
                <a:latin typeface="DM Sans"/>
                <a:ea typeface="DM Sans"/>
                <a:cs typeface="DM Sans"/>
                <a:sym typeface="DM Sans"/>
              </a:rPr>
              <a:t> 👇</a:t>
            </a:r>
            <a:endParaRPr sz="1350">
              <a:latin typeface="DM Sans"/>
              <a:ea typeface="DM Sans"/>
              <a:cs typeface="DM Sans"/>
              <a:sym typeface="DM Sans"/>
            </a:endParaRPr>
          </a:p>
        </p:txBody>
      </p:sp>
      <p:sp>
        <p:nvSpPr>
          <p:cNvPr id="369" name="Google Shape;369;p51"/>
          <p:cNvSpPr/>
          <p:nvPr/>
        </p:nvSpPr>
        <p:spPr>
          <a:xfrm>
            <a:off x="566925" y="3169200"/>
            <a:ext cx="6644100" cy="1162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1"/>
          <p:cNvSpPr txBox="1"/>
          <p:nvPr/>
        </p:nvSpPr>
        <p:spPr>
          <a:xfrm>
            <a:off x="566925" y="3169175"/>
            <a:ext cx="6387000" cy="1128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650">
                <a:solidFill>
                  <a:srgbClr val="569CD6"/>
                </a:solidFill>
                <a:latin typeface="Courier New"/>
                <a:ea typeface="Courier New"/>
                <a:cs typeface="Courier New"/>
                <a:sym typeface="Courier New"/>
              </a:rPr>
              <a:t>new</a:t>
            </a:r>
            <a:r>
              <a:rPr lang="es" sz="1650">
                <a:solidFill>
                  <a:srgbClr val="D4D4D4"/>
                </a:solidFill>
                <a:latin typeface="Courier New"/>
                <a:ea typeface="Courier New"/>
                <a:cs typeface="Courier New"/>
                <a:sym typeface="Courier New"/>
              </a:rPr>
              <a:t> </a:t>
            </a:r>
            <a:r>
              <a:rPr lang="es" sz="1650">
                <a:solidFill>
                  <a:srgbClr val="4EC9B0"/>
                </a:solidFill>
                <a:latin typeface="Courier New"/>
                <a:ea typeface="Courier New"/>
                <a:cs typeface="Courier New"/>
                <a:sym typeface="Courier New"/>
              </a:rPr>
              <a:t>Promise</a:t>
            </a:r>
            <a:r>
              <a:rPr lang="es" sz="1650">
                <a:solidFill>
                  <a:srgbClr val="D4D4D4"/>
                </a:solidFill>
                <a:latin typeface="Courier New"/>
                <a:ea typeface="Courier New"/>
                <a:cs typeface="Courier New"/>
                <a:sym typeface="Courier New"/>
              </a:rPr>
              <a:t>( (</a:t>
            </a:r>
            <a:r>
              <a:rPr lang="es" sz="1650">
                <a:solidFill>
                  <a:srgbClr val="DCDCAA"/>
                </a:solidFill>
                <a:latin typeface="Courier New"/>
                <a:ea typeface="Courier New"/>
                <a:cs typeface="Courier New"/>
                <a:sym typeface="Courier New"/>
              </a:rPr>
              <a:t>resolve</a:t>
            </a:r>
            <a:r>
              <a:rPr lang="es" sz="1650">
                <a:solidFill>
                  <a:srgbClr val="D4D4D4"/>
                </a:solidFill>
                <a:latin typeface="Courier New"/>
                <a:ea typeface="Courier New"/>
                <a:cs typeface="Courier New"/>
                <a:sym typeface="Courier New"/>
              </a:rPr>
              <a:t>, </a:t>
            </a:r>
            <a:r>
              <a:rPr lang="es" sz="1650">
                <a:solidFill>
                  <a:srgbClr val="DCDCAA"/>
                </a:solidFill>
                <a:latin typeface="Courier New"/>
                <a:ea typeface="Courier New"/>
                <a:cs typeface="Courier New"/>
                <a:sym typeface="Courier New"/>
              </a:rPr>
              <a:t>reject</a:t>
            </a:r>
            <a:r>
              <a:rPr lang="es" sz="1650">
                <a:solidFill>
                  <a:srgbClr val="D4D4D4"/>
                </a:solidFill>
                <a:latin typeface="Courier New"/>
                <a:ea typeface="Courier New"/>
                <a:cs typeface="Courier New"/>
                <a:sym typeface="Courier New"/>
              </a:rPr>
              <a:t>) </a:t>
            </a:r>
            <a:r>
              <a:rPr lang="es" sz="1650">
                <a:solidFill>
                  <a:srgbClr val="569CD6"/>
                </a:solidFill>
                <a:latin typeface="Courier New"/>
                <a:ea typeface="Courier New"/>
                <a:cs typeface="Courier New"/>
                <a:sym typeface="Courier New"/>
              </a:rPr>
              <a:t>=&gt;</a:t>
            </a:r>
            <a:r>
              <a:rPr lang="es" sz="1650">
                <a:solidFill>
                  <a:srgbClr val="D4D4D4"/>
                </a:solidFill>
                <a:latin typeface="Courier New"/>
                <a:ea typeface="Courier New"/>
                <a:cs typeface="Courier New"/>
                <a:sym typeface="Courier New"/>
              </a:rPr>
              <a:t>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50">
                <a:solidFill>
                  <a:srgbClr val="D4D4D4"/>
                </a:solidFill>
                <a:latin typeface="Courier New"/>
                <a:ea typeface="Courier New"/>
                <a:cs typeface="Courier New"/>
                <a:sym typeface="Courier New"/>
              </a:rPr>
              <a:t>    </a:t>
            </a:r>
            <a:r>
              <a:rPr lang="es" sz="1650">
                <a:solidFill>
                  <a:srgbClr val="6A9955"/>
                </a:solidFill>
                <a:latin typeface="Courier New"/>
                <a:ea typeface="Courier New"/>
                <a:cs typeface="Courier New"/>
                <a:sym typeface="Courier New"/>
              </a:rPr>
              <a:t>//cuerpo de la promesa</a:t>
            </a:r>
            <a:endParaRPr sz="16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50">
                <a:solidFill>
                  <a:srgbClr val="D4D4D4"/>
                </a:solidFill>
                <a:latin typeface="Courier New"/>
                <a:ea typeface="Courier New"/>
                <a:cs typeface="Courier New"/>
                <a:sym typeface="Courier New"/>
              </a:rPr>
              <a:t>})</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Resolve &amp; Reject</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nvSpPr>
        <p:spPr>
          <a:xfrm>
            <a:off x="475500" y="468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Resolve &amp; Reject</a:t>
            </a:r>
            <a:endParaRPr b="1" sz="4000">
              <a:solidFill>
                <a:schemeClr val="dk1"/>
              </a:solidFill>
              <a:latin typeface="DM Sans"/>
              <a:ea typeface="DM Sans"/>
              <a:cs typeface="DM Sans"/>
              <a:sym typeface="DM Sans"/>
            </a:endParaRPr>
          </a:p>
        </p:txBody>
      </p:sp>
      <p:sp>
        <p:nvSpPr>
          <p:cNvPr id="381" name="Google Shape;381;p53"/>
          <p:cNvSpPr txBox="1"/>
          <p:nvPr/>
        </p:nvSpPr>
        <p:spPr>
          <a:xfrm>
            <a:off x="475500" y="1289225"/>
            <a:ext cx="5588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principio, una promesa se retorna con estado </a:t>
            </a:r>
            <a:r>
              <a:rPr b="1" lang="es" sz="1350">
                <a:latin typeface="DM Sans"/>
                <a:ea typeface="DM Sans"/>
                <a:cs typeface="DM Sans"/>
                <a:sym typeface="DM Sans"/>
              </a:rPr>
              <a:t>pending</a:t>
            </a:r>
            <a:r>
              <a:rPr lang="es" sz="1350">
                <a:latin typeface="DM Sans"/>
                <a:ea typeface="DM Sans"/>
                <a:cs typeface="DM Sans"/>
                <a:sym typeface="DM Sans"/>
              </a:rPr>
              <a:t>, entendiendo que el valor a generar aún no fue resuelto ⏳:</a:t>
            </a:r>
            <a:endParaRPr sz="1350">
              <a:latin typeface="DM Sans"/>
              <a:ea typeface="DM Sans"/>
              <a:cs typeface="DM Sans"/>
              <a:sym typeface="DM Sans"/>
            </a:endParaRPr>
          </a:p>
        </p:txBody>
      </p:sp>
      <p:sp>
        <p:nvSpPr>
          <p:cNvPr id="382" name="Google Shape;382;p53"/>
          <p:cNvSpPr/>
          <p:nvPr/>
        </p:nvSpPr>
        <p:spPr>
          <a:xfrm>
            <a:off x="539050" y="1971550"/>
            <a:ext cx="6644100" cy="1769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txBox="1"/>
          <p:nvPr/>
        </p:nvSpPr>
        <p:spPr>
          <a:xfrm>
            <a:off x="539050" y="2000500"/>
            <a:ext cx="6353400" cy="168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eventoFuturo</a:t>
            </a:r>
            <a:r>
              <a:rPr lang="es" sz="1250">
                <a:solidFill>
                  <a:srgbClr val="D4D4D4"/>
                </a:solidFill>
                <a:latin typeface="Courier New"/>
                <a:ea typeface="Courier New"/>
                <a:cs typeface="Courier New"/>
                <a:sym typeface="Courier New"/>
              </a:rPr>
              <a:t> = ()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C586C0"/>
                </a:solidFill>
                <a:latin typeface="Courier New"/>
                <a:ea typeface="Courier New"/>
                <a:cs typeface="Courier New"/>
                <a:sym typeface="Courier New"/>
              </a:rPr>
              <a:t>return</a:t>
            </a:r>
            <a:r>
              <a:rPr lang="es" sz="1250">
                <a:solidFill>
                  <a:srgbClr val="D4D4D4"/>
                </a:solidFill>
                <a:latin typeface="Courier New"/>
                <a:ea typeface="Courier New"/>
                <a:cs typeface="Courier New"/>
                <a:sym typeface="Courier New"/>
              </a:rPr>
              <a:t>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Promise</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resolve</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reject</a:t>
            </a:r>
            <a:r>
              <a:rPr lang="es" sz="1250">
                <a:solidFill>
                  <a:srgbClr val="D4D4D4"/>
                </a:solidFill>
                <a:latin typeface="Courier New"/>
                <a:ea typeface="Courier New"/>
                <a:cs typeface="Courier New"/>
                <a:sym typeface="Courier New"/>
              </a:rPr>
              <a:t>)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//cuerpo de la promesa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eventoFuturo</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Promise { &lt;pending&gt; }</a:t>
            </a:r>
            <a:endParaRPr sz="1600"/>
          </a:p>
        </p:txBody>
      </p:sp>
      <p:sp>
        <p:nvSpPr>
          <p:cNvPr id="384" name="Google Shape;384;p53"/>
          <p:cNvSpPr txBox="1"/>
          <p:nvPr/>
        </p:nvSpPr>
        <p:spPr>
          <a:xfrm>
            <a:off x="475500" y="3790500"/>
            <a:ext cx="5358000" cy="808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solidFill>
                  <a:schemeClr val="dk1"/>
                </a:solidFill>
                <a:latin typeface="DM Sans"/>
                <a:ea typeface="DM Sans"/>
                <a:cs typeface="DM Sans"/>
                <a:sym typeface="DM Sans"/>
              </a:rPr>
              <a:t>Esta función retorna una promesa que</a:t>
            </a:r>
            <a:r>
              <a:rPr b="1" lang="es" sz="1350">
                <a:solidFill>
                  <a:schemeClr val="dk1"/>
                </a:solidFill>
                <a:latin typeface="DM Sans"/>
                <a:ea typeface="DM Sans"/>
                <a:cs typeface="DM Sans"/>
                <a:sym typeface="DM Sans"/>
              </a:rPr>
              <a:t> no se resuelve</a:t>
            </a:r>
            <a:r>
              <a:rPr lang="es" sz="1350">
                <a:solidFill>
                  <a:schemeClr val="dk1"/>
                </a:solidFill>
                <a:latin typeface="DM Sans"/>
                <a:ea typeface="DM Sans"/>
                <a:cs typeface="DM Sans"/>
                <a:sym typeface="DM Sans"/>
              </a:rPr>
              <a:t>. Por lo tanto, veremos que el valor que genera es un objeto Promise con estado pendiente.</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N°14</a:t>
            </a:r>
            <a:endParaRPr>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8" name="Google Shape;78;p18"/>
          <p:cNvSpPr txBox="1"/>
          <p:nvPr/>
        </p:nvSpPr>
        <p:spPr>
          <a:xfrm>
            <a:off x="465275" y="1788450"/>
            <a:ext cx="3834600" cy="281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Librerías:</a:t>
            </a:r>
            <a:r>
              <a:rPr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Códigos pre-escritos que facilitan el desarrollo de aplicaciones. Funcionan como cajas de herramientas que resuelven problemas recurrentes de forma rápida y eficiente.</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Implementación</a:t>
            </a:r>
            <a:r>
              <a:rPr b="1"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Las librerías se incorporan como archivos. Se vinculan como cualquier otro script de JS. Puede realizarse por descarga de archivos o a través del CDN.</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Documentación</a:t>
            </a:r>
            <a:r>
              <a:rPr b="1" lang="es" sz="1250">
                <a:solidFill>
                  <a:schemeClr val="dk1"/>
                </a:solidFill>
                <a:latin typeface="DM Sans"/>
                <a:ea typeface="DM Sans"/>
                <a:cs typeface="DM Sans"/>
                <a:sym typeface="DM Sans"/>
              </a:rPr>
              <a:t>:</a:t>
            </a:r>
            <a:r>
              <a:rPr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Es el manual de instrucciones para la implementación y el manejo de librerías</a:t>
            </a:r>
            <a:endParaRPr sz="1250">
              <a:latin typeface="DM Sans"/>
              <a:ea typeface="DM Sans"/>
              <a:cs typeface="DM Sans"/>
              <a:sym typeface="DM Sans"/>
            </a:endParaRPr>
          </a:p>
        </p:txBody>
      </p:sp>
      <p:sp>
        <p:nvSpPr>
          <p:cNvPr id="79" name="Google Shape;79;p18"/>
          <p:cNvSpPr txBox="1"/>
          <p:nvPr/>
        </p:nvSpPr>
        <p:spPr>
          <a:xfrm>
            <a:off x="4519500" y="1788450"/>
            <a:ext cx="3834600" cy="258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Sweet Alert</a:t>
            </a:r>
            <a:r>
              <a:rPr b="1"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Es una librería que permite crear alertas personalizadas, atractivas, sencillas, customizables e interactivas.</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Toastify</a:t>
            </a:r>
            <a:r>
              <a:rPr b="1" lang="es" sz="1250">
                <a:solidFill>
                  <a:schemeClr val="dk1"/>
                </a:solidFill>
                <a:latin typeface="DM Sans"/>
                <a:ea typeface="DM Sans"/>
                <a:cs typeface="DM Sans"/>
                <a:sym typeface="DM Sans"/>
              </a:rPr>
              <a:t>:</a:t>
            </a:r>
            <a:r>
              <a:rPr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Es una librería que permite crear notificaciones personalizadas.</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2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250">
                <a:solidFill>
                  <a:schemeClr val="dk1"/>
                </a:solidFill>
                <a:highlight>
                  <a:srgbClr val="EAFF6A"/>
                </a:highlight>
                <a:latin typeface="DM Sans"/>
                <a:ea typeface="DM Sans"/>
                <a:cs typeface="DM Sans"/>
                <a:sym typeface="DM Sans"/>
              </a:rPr>
              <a:t>Luxon</a:t>
            </a:r>
            <a:r>
              <a:rPr b="1" lang="es" sz="1250">
                <a:solidFill>
                  <a:schemeClr val="dk1"/>
                </a:solidFill>
                <a:latin typeface="DM Sans"/>
                <a:ea typeface="DM Sans"/>
                <a:cs typeface="DM Sans"/>
                <a:sym typeface="DM Sans"/>
              </a:rPr>
              <a:t>:</a:t>
            </a:r>
            <a:r>
              <a:rPr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Es una librería que permite trabajar con fechas y horas de forma sencilla. Se puede sumar, formatear, parsear y restar fechas, entre otras funciones.</a:t>
            </a:r>
            <a:endParaRPr sz="125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Resolve &amp; Reject</a:t>
            </a:r>
            <a:endParaRPr b="1" sz="4000">
              <a:solidFill>
                <a:schemeClr val="dk1"/>
              </a:solidFill>
              <a:latin typeface="DM Sans"/>
              <a:ea typeface="DM Sans"/>
              <a:cs typeface="DM Sans"/>
              <a:sym typeface="DM Sans"/>
            </a:endParaRPr>
          </a:p>
        </p:txBody>
      </p:sp>
      <p:pic>
        <p:nvPicPr>
          <p:cNvPr id="390" name="Google Shape;390;p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91" name="Google Shape;391;p54"/>
          <p:cNvSpPr txBox="1"/>
          <p:nvPr/>
        </p:nvSpPr>
        <p:spPr>
          <a:xfrm>
            <a:off x="535575" y="1962950"/>
            <a:ext cx="4127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valor de retorno de la promesa se define a través del llamado a las funciones de </a:t>
            </a:r>
            <a:r>
              <a:rPr b="1" lang="es" sz="1350">
                <a:latin typeface="DM Sans"/>
                <a:ea typeface="DM Sans"/>
                <a:cs typeface="DM Sans"/>
                <a:sym typeface="DM Sans"/>
              </a:rPr>
              <a:t>resolve</a:t>
            </a:r>
            <a:r>
              <a:rPr lang="es" sz="1350">
                <a:latin typeface="DM Sans"/>
                <a:ea typeface="DM Sans"/>
                <a:cs typeface="DM Sans"/>
                <a:sym typeface="DM Sans"/>
              </a:rPr>
              <a:t> o </a:t>
            </a:r>
            <a:r>
              <a:rPr b="1" lang="es" sz="1350">
                <a:latin typeface="DM Sans"/>
                <a:ea typeface="DM Sans"/>
                <a:cs typeface="DM Sans"/>
                <a:sym typeface="DM Sans"/>
              </a:rPr>
              <a:t>reject</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Si el cuerpo de la promesa llama a resolve(), la promesa cambiará su estado a </a:t>
            </a:r>
            <a:r>
              <a:rPr b="1" lang="es" sz="1350">
                <a:latin typeface="DM Sans"/>
                <a:ea typeface="DM Sans"/>
                <a:cs typeface="DM Sans"/>
                <a:sym typeface="DM Sans"/>
              </a:rPr>
              <a:t>fulfilled</a:t>
            </a:r>
            <a:r>
              <a:rPr lang="es" sz="1350">
                <a:latin typeface="DM Sans"/>
                <a:ea typeface="DM Sans"/>
                <a:cs typeface="DM Sans"/>
                <a:sym typeface="DM Sans"/>
              </a:rPr>
              <a:t>, con el valor enviado a resolve().</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Si la promesa llama a reject(), cambiará su estado a </a:t>
            </a:r>
            <a:r>
              <a:rPr b="1" lang="es" sz="1350">
                <a:latin typeface="DM Sans"/>
                <a:ea typeface="DM Sans"/>
                <a:cs typeface="DM Sans"/>
                <a:sym typeface="DM Sans"/>
              </a:rPr>
              <a:t>rejected</a:t>
            </a:r>
            <a:r>
              <a:rPr lang="es" sz="1350">
                <a:latin typeface="DM Sans"/>
                <a:ea typeface="DM Sans"/>
                <a:cs typeface="DM Sans"/>
                <a:sym typeface="DM Sans"/>
              </a:rPr>
              <a:t> con el valor enviado al reject().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92" name="Google Shape;392;p54"/>
          <p:cNvPicPr preferRelativeResize="0"/>
          <p:nvPr/>
        </p:nvPicPr>
        <p:blipFill rotWithShape="1">
          <a:blip r:embed="rId4">
            <a:alphaModFix/>
          </a:blip>
          <a:srcRect b="0" l="30563" r="26863" t="0"/>
          <a:stretch/>
        </p:blipFill>
        <p:spPr>
          <a:xfrm>
            <a:off x="5730125" y="836338"/>
            <a:ext cx="2633300" cy="347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p:nvPr/>
        </p:nvSpPr>
        <p:spPr>
          <a:xfrm>
            <a:off x="0" y="2246700"/>
            <a:ext cx="9144000" cy="2896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5"/>
          <p:cNvSpPr txBox="1"/>
          <p:nvPr/>
        </p:nvSpPr>
        <p:spPr>
          <a:xfrm>
            <a:off x="459450" y="2279000"/>
            <a:ext cx="82251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res</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C586C0"/>
                </a:solidFill>
                <a:latin typeface="Courier New"/>
                <a:ea typeface="Courier New"/>
                <a:cs typeface="Courier New"/>
                <a:sym typeface="Courier New"/>
              </a:rPr>
              <a:t>return</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new</a:t>
            </a:r>
            <a:r>
              <a:rPr lang="es" sz="1050">
                <a:solidFill>
                  <a:srgbClr val="D4D4D4"/>
                </a:solidFill>
                <a:latin typeface="Courier New"/>
                <a:ea typeface="Courier New"/>
                <a:cs typeface="Courier New"/>
                <a:sym typeface="Courier New"/>
              </a:rPr>
              <a:t> </a:t>
            </a:r>
            <a:r>
              <a:rPr lang="es" sz="1050">
                <a:solidFill>
                  <a:srgbClr val="4EC9B0"/>
                </a:solidFill>
                <a:latin typeface="Courier New"/>
                <a:ea typeface="Courier New"/>
                <a:cs typeface="Courier New"/>
                <a:sym typeface="Courier New"/>
              </a:rPr>
              <a:t>Promise</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resolve</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reject</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C586C0"/>
                </a:solidFill>
                <a:latin typeface="Courier New"/>
                <a:ea typeface="Courier New"/>
                <a:cs typeface="Courier New"/>
                <a:sym typeface="Courier New"/>
              </a:rPr>
              <a:t>if</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a:t>
            </a:r>
            <a:r>
              <a:rPr lang="es" sz="1050">
                <a:solidFill>
                  <a:srgbClr val="D4D4D4"/>
                </a:solidFill>
                <a:latin typeface="Courier New"/>
                <a:ea typeface="Courier New"/>
                <a:cs typeface="Courier New"/>
                <a:sym typeface="Courier New"/>
              </a:rPr>
              <a:t> === </a:t>
            </a:r>
            <a:r>
              <a:rPr lang="es" sz="1050">
                <a:solidFill>
                  <a:srgbClr val="569CD6"/>
                </a:solidFill>
                <a:latin typeface="Courier New"/>
                <a:ea typeface="Courier New"/>
                <a:cs typeface="Courier New"/>
                <a:sym typeface="Courier New"/>
              </a:rPr>
              <a:t>true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resolve</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'Promesa resuelta'</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 </a:t>
            </a:r>
            <a:r>
              <a:rPr lang="es" sz="1050">
                <a:solidFill>
                  <a:srgbClr val="C586C0"/>
                </a:solidFill>
                <a:latin typeface="Courier New"/>
                <a:ea typeface="Courier New"/>
                <a:cs typeface="Courier New"/>
                <a:sym typeface="Courier New"/>
              </a:rPr>
              <a:t>else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reject</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'Promesa rechazada'</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true</a:t>
            </a:r>
            <a:r>
              <a:rPr lang="es" sz="1050">
                <a:solidFill>
                  <a:srgbClr val="D4D4D4"/>
                </a:solidFill>
                <a:latin typeface="Courier New"/>
                <a:ea typeface="Courier New"/>
                <a:cs typeface="Courier New"/>
                <a:sym typeface="Courier New"/>
              </a:rPr>
              <a:t>) ) </a:t>
            </a:r>
            <a:r>
              <a:rPr lang="es" sz="1050">
                <a:solidFill>
                  <a:srgbClr val="6A9955"/>
                </a:solidFill>
                <a:latin typeface="Courier New"/>
                <a:ea typeface="Courier New"/>
                <a:cs typeface="Courier New"/>
                <a:sym typeface="Courier New"/>
              </a:rPr>
              <a:t>// Promise { 'Promesa resuelta' }</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false</a:t>
            </a:r>
            <a:r>
              <a:rPr lang="es" sz="1050">
                <a:solidFill>
                  <a:srgbClr val="D4D4D4"/>
                </a:solidFill>
                <a:latin typeface="Courier New"/>
                <a:ea typeface="Courier New"/>
                <a:cs typeface="Courier New"/>
                <a:sym typeface="Courier New"/>
              </a:rPr>
              <a:t>) ) </a:t>
            </a:r>
            <a:r>
              <a:rPr lang="es" sz="1050">
                <a:solidFill>
                  <a:srgbClr val="6A9955"/>
                </a:solidFill>
                <a:latin typeface="Courier New"/>
                <a:ea typeface="Courier New"/>
                <a:cs typeface="Courier New"/>
                <a:sym typeface="Courier New"/>
              </a:rPr>
              <a:t>// Promise { &lt;rejected&gt; 'Promesa rechazada' }</a:t>
            </a:r>
            <a:endParaRPr/>
          </a:p>
        </p:txBody>
      </p:sp>
      <p:sp>
        <p:nvSpPr>
          <p:cNvPr id="399" name="Google Shape;399;p55"/>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01" name="Google Shape;401;p5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02" name="Google Shape;402;p55"/>
          <p:cNvSpPr txBox="1"/>
          <p:nvPr/>
        </p:nvSpPr>
        <p:spPr>
          <a:xfrm>
            <a:off x="475500" y="899375"/>
            <a:ext cx="389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dk1"/>
                </a:solidFill>
                <a:highlight>
                  <a:schemeClr val="lt1"/>
                </a:highlight>
                <a:latin typeface="DM Sans"/>
                <a:ea typeface="DM Sans"/>
                <a:cs typeface="DM Sans"/>
                <a:sym typeface="DM Sans"/>
              </a:rPr>
              <a:t>Resolve &amp; Reject</a:t>
            </a:r>
            <a:endParaRPr b="1" sz="1900">
              <a:solidFill>
                <a:schemeClr val="dk1"/>
              </a:solidFill>
              <a:highlight>
                <a:schemeClr val="lt1"/>
              </a:highlight>
              <a:latin typeface="DM Sans"/>
              <a:ea typeface="DM Sans"/>
              <a:cs typeface="DM Sans"/>
              <a:sym typeface="DM Sans"/>
            </a:endParaRPr>
          </a:p>
        </p:txBody>
      </p:sp>
      <p:sp>
        <p:nvSpPr>
          <p:cNvPr id="403" name="Google Shape;403;p55"/>
          <p:cNvSpPr txBox="1"/>
          <p:nvPr/>
        </p:nvSpPr>
        <p:spPr>
          <a:xfrm>
            <a:off x="457350" y="1292400"/>
            <a:ext cx="6738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chemeClr val="dk1"/>
                </a:solidFill>
                <a:latin typeface="DM Sans"/>
                <a:ea typeface="DM Sans"/>
                <a:cs typeface="DM Sans"/>
                <a:sym typeface="DM Sans"/>
              </a:rPr>
              <a:t>Aquí podemos ver cómo cambia de estado la promesa con distintos valores. Según el llamado de la función la promesa se verá </a:t>
            </a:r>
            <a:r>
              <a:rPr b="1" lang="es" sz="1250">
                <a:solidFill>
                  <a:schemeClr val="dk1"/>
                </a:solidFill>
                <a:latin typeface="DM Sans"/>
                <a:ea typeface="DM Sans"/>
                <a:cs typeface="DM Sans"/>
                <a:sym typeface="DM Sans"/>
              </a:rPr>
              <a:t>resuelta</a:t>
            </a:r>
            <a:r>
              <a:rPr lang="es" sz="1250">
                <a:solidFill>
                  <a:schemeClr val="dk1"/>
                </a:solidFill>
                <a:latin typeface="DM Sans"/>
                <a:ea typeface="DM Sans"/>
                <a:cs typeface="DM Sans"/>
                <a:sym typeface="DM Sans"/>
              </a:rPr>
              <a:t> o </a:t>
            </a:r>
            <a:r>
              <a:rPr b="1" lang="es" sz="1250">
                <a:solidFill>
                  <a:schemeClr val="dk1"/>
                </a:solidFill>
                <a:latin typeface="DM Sans"/>
                <a:ea typeface="DM Sans"/>
                <a:cs typeface="DM Sans"/>
                <a:sym typeface="DM Sans"/>
              </a:rPr>
              <a:t>rechazada</a:t>
            </a:r>
            <a:r>
              <a:rPr lang="es" sz="1250">
                <a:solidFill>
                  <a:schemeClr val="dk1"/>
                </a:solidFill>
                <a:latin typeface="DM Sans"/>
                <a:ea typeface="DM Sans"/>
                <a:cs typeface="DM Sans"/>
                <a:sym typeface="DM Sans"/>
              </a:rPr>
              <a:t>. Sin embargo, lo que vemos por consola es el objeto Promise que retorna la función, y con lo que nos interesa trabajar en realidad es con el </a:t>
            </a:r>
            <a:r>
              <a:rPr b="1" lang="es" sz="1250">
                <a:solidFill>
                  <a:schemeClr val="dk1"/>
                </a:solidFill>
                <a:latin typeface="DM Sans"/>
                <a:ea typeface="DM Sans"/>
                <a:cs typeface="DM Sans"/>
                <a:sym typeface="DM Sans"/>
              </a:rPr>
              <a:t>valor</a:t>
            </a:r>
            <a:r>
              <a:rPr lang="es" sz="1250">
                <a:solidFill>
                  <a:schemeClr val="dk1"/>
                </a:solidFill>
                <a:latin typeface="DM Sans"/>
                <a:ea typeface="DM Sans"/>
                <a:cs typeface="DM Sans"/>
                <a:sym typeface="DM Sans"/>
              </a:rPr>
              <a:t> de resolución de la promesa 👇</a:t>
            </a:r>
            <a:endParaRPr sz="1250">
              <a:solidFill>
                <a:schemeClr val="dk1"/>
              </a:solidFill>
              <a:latin typeface="DM Sans"/>
              <a:ea typeface="DM Sans"/>
              <a:cs typeface="DM Sans"/>
              <a:sym typeface="DM Sans"/>
            </a:endParaRPr>
          </a:p>
        </p:txBody>
      </p:sp>
      <p:pic>
        <p:nvPicPr>
          <p:cNvPr id="404" name="Google Shape;404;p55"/>
          <p:cNvPicPr preferRelativeResize="0"/>
          <p:nvPr/>
        </p:nvPicPr>
        <p:blipFill>
          <a:blip r:embed="rId4">
            <a:alphaModFix/>
          </a:blip>
          <a:stretch>
            <a:fillRect/>
          </a:stretch>
        </p:blipFill>
        <p:spPr>
          <a:xfrm>
            <a:off x="7833750" y="4702300"/>
            <a:ext cx="1127501" cy="262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11" name="Google Shape;411;p5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12" name="Google Shape;412;p56"/>
          <p:cNvSpPr txBox="1"/>
          <p:nvPr/>
        </p:nvSpPr>
        <p:spPr>
          <a:xfrm>
            <a:off x="457350" y="1027550"/>
            <a:ext cx="673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Miremos el mismo caso agregando un delay con </a:t>
            </a:r>
            <a:r>
              <a:rPr b="1" lang="es" sz="1100">
                <a:solidFill>
                  <a:schemeClr val="dk1"/>
                </a:solidFill>
                <a:latin typeface="DM Sans"/>
                <a:ea typeface="DM Sans"/>
                <a:cs typeface="DM Sans"/>
                <a:sym typeface="DM Sans"/>
              </a:rPr>
              <a:t>setTimeout</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p:txBody>
      </p:sp>
      <p:sp>
        <p:nvSpPr>
          <p:cNvPr id="413" name="Google Shape;413;p56"/>
          <p:cNvSpPr/>
          <p:nvPr/>
        </p:nvSpPr>
        <p:spPr>
          <a:xfrm>
            <a:off x="526600" y="1378350"/>
            <a:ext cx="7514100" cy="2386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txBox="1"/>
          <p:nvPr/>
        </p:nvSpPr>
        <p:spPr>
          <a:xfrm>
            <a:off x="628550" y="1378350"/>
            <a:ext cx="7344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res</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C586C0"/>
                </a:solidFill>
                <a:latin typeface="Courier New"/>
                <a:ea typeface="Courier New"/>
                <a:cs typeface="Courier New"/>
                <a:sym typeface="Courier New"/>
              </a:rPr>
              <a:t>return</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new</a:t>
            </a:r>
            <a:r>
              <a:rPr lang="es" sz="1050">
                <a:solidFill>
                  <a:srgbClr val="D4D4D4"/>
                </a:solidFill>
                <a:latin typeface="Courier New"/>
                <a:ea typeface="Courier New"/>
                <a:cs typeface="Courier New"/>
                <a:sym typeface="Courier New"/>
              </a:rPr>
              <a:t> </a:t>
            </a:r>
            <a:r>
              <a:rPr lang="es" sz="1050">
                <a:solidFill>
                  <a:srgbClr val="4EC9B0"/>
                </a:solidFill>
                <a:latin typeface="Courier New"/>
                <a:ea typeface="Courier New"/>
                <a:cs typeface="Courier New"/>
                <a:sym typeface="Courier New"/>
              </a:rPr>
              <a:t>Promise</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resolve</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reject</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setTimeout</a:t>
            </a:r>
            <a:r>
              <a:rPr lang="es" sz="1050">
                <a:solidFill>
                  <a:srgbClr val="D4D4D4"/>
                </a:solidFill>
                <a:latin typeface="Courier New"/>
                <a:ea typeface="Courier New"/>
                <a:cs typeface="Courier New"/>
                <a:sym typeface="Courier New"/>
              </a:rPr>
              <a:t>( ()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a:t>
            </a:r>
            <a:r>
              <a:rPr lang="es" sz="1050">
                <a:solidFill>
                  <a:srgbClr val="D4D4D4"/>
                </a:solidFill>
                <a:latin typeface="Courier New"/>
                <a:ea typeface="Courier New"/>
                <a:cs typeface="Courier New"/>
                <a:sym typeface="Courier New"/>
              </a:rPr>
              <a:t> ? </a:t>
            </a:r>
            <a:r>
              <a:rPr lang="es" sz="1050">
                <a:solidFill>
                  <a:srgbClr val="DCDCAA"/>
                </a:solidFill>
                <a:latin typeface="Courier New"/>
                <a:ea typeface="Courier New"/>
                <a:cs typeface="Courier New"/>
                <a:sym typeface="Courier New"/>
              </a:rPr>
              <a:t>resolve</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'Promesa resuelta'</a:t>
            </a:r>
            <a:r>
              <a:rPr lang="es" sz="1050">
                <a:solidFill>
                  <a:srgbClr val="D4D4D4"/>
                </a:solidFill>
                <a:latin typeface="Courier New"/>
                <a:ea typeface="Courier New"/>
                <a:cs typeface="Courier New"/>
                <a:sym typeface="Courier New"/>
              </a:rPr>
              <a:t>) : </a:t>
            </a:r>
            <a:r>
              <a:rPr lang="es" sz="1050">
                <a:solidFill>
                  <a:srgbClr val="DCDCAA"/>
                </a:solidFill>
                <a:latin typeface="Courier New"/>
                <a:ea typeface="Courier New"/>
                <a:cs typeface="Courier New"/>
                <a:sym typeface="Courier New"/>
              </a:rPr>
              <a:t>reject</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'Promesa rechazada'</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 </a:t>
            </a:r>
            <a:r>
              <a:rPr lang="es" sz="1050">
                <a:solidFill>
                  <a:srgbClr val="B5CEA8"/>
                </a:solidFill>
                <a:latin typeface="Courier New"/>
                <a:ea typeface="Courier New"/>
                <a:cs typeface="Courier New"/>
                <a:sym typeface="Courier New"/>
              </a:rPr>
              <a:t>2000</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true</a:t>
            </a:r>
            <a:r>
              <a:rPr lang="es" sz="1050">
                <a:solidFill>
                  <a:srgbClr val="D4D4D4"/>
                </a:solidFill>
                <a:latin typeface="Courier New"/>
                <a:ea typeface="Courier New"/>
                <a:cs typeface="Courier New"/>
                <a:sym typeface="Courier New"/>
              </a:rPr>
              <a:t>) ) </a:t>
            </a:r>
            <a:r>
              <a:rPr lang="es" sz="1050">
                <a:solidFill>
                  <a:srgbClr val="6A9955"/>
                </a:solidFill>
                <a:latin typeface="Courier New"/>
                <a:ea typeface="Courier New"/>
                <a:cs typeface="Courier New"/>
                <a:sym typeface="Courier New"/>
              </a:rPr>
              <a:t>// Promise { &lt;pending&gt; }</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false</a:t>
            </a:r>
            <a:r>
              <a:rPr lang="es" sz="1050">
                <a:solidFill>
                  <a:srgbClr val="D4D4D4"/>
                </a:solidFill>
                <a:latin typeface="Courier New"/>
                <a:ea typeface="Courier New"/>
                <a:cs typeface="Courier New"/>
                <a:sym typeface="Courier New"/>
              </a:rPr>
              <a:t>) ) </a:t>
            </a:r>
            <a:r>
              <a:rPr lang="es" sz="1050">
                <a:solidFill>
                  <a:srgbClr val="6A9955"/>
                </a:solidFill>
                <a:latin typeface="Courier New"/>
                <a:ea typeface="Courier New"/>
                <a:cs typeface="Courier New"/>
                <a:sym typeface="Courier New"/>
              </a:rPr>
              <a:t>// Promise { &lt;pending&gt; }</a:t>
            </a:r>
            <a:endParaRPr sz="1300"/>
          </a:p>
        </p:txBody>
      </p:sp>
      <p:sp>
        <p:nvSpPr>
          <p:cNvPr id="415" name="Google Shape;415;p56"/>
          <p:cNvSpPr txBox="1"/>
          <p:nvPr/>
        </p:nvSpPr>
        <p:spPr>
          <a:xfrm>
            <a:off x="475500" y="3816275"/>
            <a:ext cx="5618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En este caso, el console.log es sincrónico y vemos que la promesa está en </a:t>
            </a:r>
            <a:r>
              <a:rPr b="1" lang="es" sz="1100">
                <a:solidFill>
                  <a:schemeClr val="dk1"/>
                </a:solidFill>
                <a:latin typeface="DM Sans"/>
                <a:ea typeface="DM Sans"/>
                <a:cs typeface="DM Sans"/>
                <a:sym typeface="DM Sans"/>
              </a:rPr>
              <a:t>pending </a:t>
            </a:r>
            <a:r>
              <a:rPr lang="es" sz="1100">
                <a:solidFill>
                  <a:schemeClr val="dk1"/>
                </a:solidFill>
                <a:latin typeface="DM Sans"/>
                <a:ea typeface="DM Sans"/>
                <a:cs typeface="DM Sans"/>
                <a:sym typeface="DM Sans"/>
              </a:rPr>
              <a:t>en ambos llamados (su resolución se generará dentro de 2s). Las promesas tienen un mecanismo para trabajar esta asincronía y poder ejecutar funciones cuando cambie su estado.</a:t>
            </a:r>
            <a:endParaRPr sz="110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Then &amp; Catch</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Then &amp; Catch</a:t>
            </a:r>
            <a:endParaRPr b="1" sz="4000">
              <a:solidFill>
                <a:schemeClr val="dk1"/>
              </a:solidFill>
              <a:latin typeface="DM Sans"/>
              <a:ea typeface="DM Sans"/>
              <a:cs typeface="DM Sans"/>
              <a:sym typeface="DM Sans"/>
            </a:endParaRPr>
          </a:p>
        </p:txBody>
      </p:sp>
      <p:pic>
        <p:nvPicPr>
          <p:cNvPr id="426" name="Google Shape;426;p5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27" name="Google Shape;427;p58"/>
          <p:cNvSpPr txBox="1"/>
          <p:nvPr/>
        </p:nvSpPr>
        <p:spPr>
          <a:xfrm>
            <a:off x="549525" y="1908888"/>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llamado de una función que retorne una promesa, podemos concatenar el método </a:t>
            </a:r>
            <a:r>
              <a:rPr b="1" lang="es" sz="1350">
                <a:latin typeface="DM Sans"/>
                <a:ea typeface="DM Sans"/>
                <a:cs typeface="DM Sans"/>
                <a:sym typeface="DM Sans"/>
              </a:rPr>
              <a:t>.then()</a:t>
            </a:r>
            <a:r>
              <a:rPr lang="es" sz="1350">
                <a:latin typeface="DM Sans"/>
                <a:ea typeface="DM Sans"/>
                <a:cs typeface="DM Sans"/>
                <a:sym typeface="DM Sans"/>
              </a:rPr>
              <a:t> o </a:t>
            </a:r>
            <a:r>
              <a:rPr b="1" lang="es" sz="1350">
                <a:latin typeface="DM Sans"/>
                <a:ea typeface="DM Sans"/>
                <a:cs typeface="DM Sans"/>
                <a:sym typeface="DM Sans"/>
              </a:rPr>
              <a:t>.catch()</a:t>
            </a:r>
            <a:r>
              <a:rPr lang="es" sz="1350">
                <a:latin typeface="DM Sans"/>
                <a:ea typeface="DM Sans"/>
                <a:cs typeface="DM Sans"/>
                <a:sym typeface="DM Sans"/>
              </a:rPr>
              <a:t>, los cuales reciben una función por parámetro con la cual se captura el valor de la promesa: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6"/>
              </a:buClr>
              <a:buSzPts val="1350"/>
              <a:buFont typeface="DM Sans"/>
              <a:buChar char="✓"/>
            </a:pPr>
            <a:r>
              <a:rPr b="1" lang="es" sz="1350">
                <a:latin typeface="DM Sans"/>
                <a:ea typeface="DM Sans"/>
                <a:cs typeface="DM Sans"/>
                <a:sym typeface="DM Sans"/>
              </a:rPr>
              <a:t>.then()</a:t>
            </a:r>
            <a:r>
              <a:rPr lang="es" sz="1350">
                <a:latin typeface="DM Sans"/>
                <a:ea typeface="DM Sans"/>
                <a:cs typeface="DM Sans"/>
                <a:sym typeface="DM Sans"/>
              </a:rPr>
              <a:t> : Si la promesa es resuelta ✅, su valor de retorno se captura dentro del .then(), recibiendo por parámetro de su función ese valor.</a:t>
            </a:r>
            <a:endParaRPr sz="1350">
              <a:latin typeface="DM Sans"/>
              <a:ea typeface="DM Sans"/>
              <a:cs typeface="DM Sans"/>
              <a:sym typeface="DM Sans"/>
            </a:endParaRPr>
          </a:p>
          <a:p>
            <a:pPr indent="-314325" lvl="0" marL="457200" rtl="0" algn="l">
              <a:spcBef>
                <a:spcPts val="0"/>
              </a:spcBef>
              <a:spcAft>
                <a:spcPts val="0"/>
              </a:spcAft>
              <a:buClr>
                <a:schemeClr val="accent6"/>
              </a:buClr>
              <a:buSzPts val="1350"/>
              <a:buFont typeface="DM Sans"/>
              <a:buChar char="✓"/>
            </a:pPr>
            <a:r>
              <a:rPr b="1" lang="es" sz="1350">
                <a:latin typeface="DM Sans"/>
                <a:ea typeface="DM Sans"/>
                <a:cs typeface="DM Sans"/>
                <a:sym typeface="DM Sans"/>
              </a:rPr>
              <a:t>.catch()</a:t>
            </a:r>
            <a:r>
              <a:rPr lang="es" sz="1350">
                <a:latin typeface="DM Sans"/>
                <a:ea typeface="DM Sans"/>
                <a:cs typeface="DM Sans"/>
                <a:sym typeface="DM Sans"/>
              </a:rPr>
              <a:t> : si la promesa es rechazada ❌, su valor se captura dentro de un .catch() siguiendo la misma lógica.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28" name="Google Shape;428;p58"/>
          <p:cNvPicPr preferRelativeResize="0"/>
          <p:nvPr/>
        </p:nvPicPr>
        <p:blipFill>
          <a:blip r:embed="rId4">
            <a:alphaModFix/>
          </a:blip>
          <a:stretch>
            <a:fillRect/>
          </a:stretch>
        </p:blipFill>
        <p:spPr>
          <a:xfrm>
            <a:off x="6049525" y="777887"/>
            <a:ext cx="2139650" cy="3587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nvSpPr>
        <p:spPr>
          <a:xfrm>
            <a:off x="473350" y="46830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Then &amp; Catch</a:t>
            </a:r>
            <a:endParaRPr b="1" sz="3000">
              <a:solidFill>
                <a:schemeClr val="dk1"/>
              </a:solidFill>
              <a:latin typeface="DM Sans"/>
              <a:ea typeface="DM Sans"/>
              <a:cs typeface="DM Sans"/>
              <a:sym typeface="DM Sans"/>
            </a:endParaRPr>
          </a:p>
        </p:txBody>
      </p:sp>
      <p:sp>
        <p:nvSpPr>
          <p:cNvPr id="434" name="Google Shape;434;p59"/>
          <p:cNvSpPr txBox="1"/>
          <p:nvPr/>
        </p:nvSpPr>
        <p:spPr>
          <a:xfrm>
            <a:off x="475500" y="1068600"/>
            <a:ext cx="5388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 que queramos ejecutar cuando la promesa se </a:t>
            </a:r>
            <a:r>
              <a:rPr b="1" lang="es" sz="1350">
                <a:latin typeface="DM Sans"/>
                <a:ea typeface="DM Sans"/>
                <a:cs typeface="DM Sans"/>
                <a:sym typeface="DM Sans"/>
              </a:rPr>
              <a:t>resuelva</a:t>
            </a:r>
            <a:r>
              <a:rPr lang="es" sz="1350">
                <a:latin typeface="DM Sans"/>
                <a:ea typeface="DM Sans"/>
                <a:cs typeface="DM Sans"/>
                <a:sym typeface="DM Sans"/>
              </a:rPr>
              <a:t> o </a:t>
            </a:r>
            <a:r>
              <a:rPr b="1" lang="es" sz="1350">
                <a:latin typeface="DM Sans"/>
                <a:ea typeface="DM Sans"/>
                <a:cs typeface="DM Sans"/>
                <a:sym typeface="DM Sans"/>
              </a:rPr>
              <a:t>rechace</a:t>
            </a:r>
            <a:r>
              <a:rPr lang="es" sz="1350">
                <a:latin typeface="DM Sans"/>
                <a:ea typeface="DM Sans"/>
                <a:cs typeface="DM Sans"/>
                <a:sym typeface="DM Sans"/>
              </a:rPr>
              <a:t>, debemos definirlo dentro de un .then() o .catch(), según el caso 🙌:</a:t>
            </a:r>
            <a:endParaRPr sz="1350">
              <a:latin typeface="DM Sans"/>
              <a:ea typeface="DM Sans"/>
              <a:cs typeface="DM Sans"/>
              <a:sym typeface="DM Sans"/>
            </a:endParaRPr>
          </a:p>
        </p:txBody>
      </p:sp>
      <p:sp>
        <p:nvSpPr>
          <p:cNvPr id="435" name="Google Shape;435;p59"/>
          <p:cNvSpPr txBox="1"/>
          <p:nvPr/>
        </p:nvSpPr>
        <p:spPr>
          <a:xfrm>
            <a:off x="473350" y="4056400"/>
            <a:ext cx="618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aprecian los console.log tras 2 segundos de delay y lo que vemos es, precisamente, el </a:t>
            </a:r>
            <a:r>
              <a:rPr b="1" lang="es" sz="1350">
                <a:latin typeface="DM Sans"/>
                <a:ea typeface="DM Sans"/>
                <a:cs typeface="DM Sans"/>
                <a:sym typeface="DM Sans"/>
              </a:rPr>
              <a:t>valor</a:t>
            </a:r>
            <a:r>
              <a:rPr lang="es" sz="1350">
                <a:latin typeface="DM Sans"/>
                <a:ea typeface="DM Sans"/>
                <a:cs typeface="DM Sans"/>
                <a:sym typeface="DM Sans"/>
              </a:rPr>
              <a:t> que retornan el resolve o reject de la promesa.</a:t>
            </a:r>
            <a:endParaRPr sz="1350">
              <a:latin typeface="DM Sans"/>
              <a:ea typeface="DM Sans"/>
              <a:cs typeface="DM Sans"/>
              <a:sym typeface="DM Sans"/>
            </a:endParaRPr>
          </a:p>
        </p:txBody>
      </p:sp>
      <p:sp>
        <p:nvSpPr>
          <p:cNvPr id="436" name="Google Shape;436;p59"/>
          <p:cNvSpPr/>
          <p:nvPr/>
        </p:nvSpPr>
        <p:spPr>
          <a:xfrm>
            <a:off x="535900" y="1850875"/>
            <a:ext cx="7514100" cy="2215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txBox="1"/>
          <p:nvPr/>
        </p:nvSpPr>
        <p:spPr>
          <a:xfrm>
            <a:off x="661350" y="1816675"/>
            <a:ext cx="6780300" cy="228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DCDCAA"/>
                </a:solidFill>
                <a:latin typeface="Courier New"/>
                <a:ea typeface="Courier New"/>
                <a:cs typeface="Courier New"/>
                <a:sym typeface="Courier New"/>
              </a:rPr>
              <a:t>eventoFuturo</a:t>
            </a:r>
            <a:r>
              <a:rPr lang="es" sz="1150">
                <a:solidFill>
                  <a:srgbClr val="D4D4D4"/>
                </a:solidFill>
                <a:latin typeface="Courier New"/>
                <a:ea typeface="Courier New"/>
                <a:cs typeface="Courier New"/>
                <a:sym typeface="Courier New"/>
              </a:rPr>
              <a:t>(</a:t>
            </a:r>
            <a:r>
              <a:rPr lang="es" sz="1150">
                <a:solidFill>
                  <a:srgbClr val="569CD6"/>
                </a:solidFill>
                <a:latin typeface="Courier New"/>
                <a:ea typeface="Courier New"/>
                <a:cs typeface="Courier New"/>
                <a:sym typeface="Courier New"/>
              </a:rPr>
              <a:t>true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then</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response</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response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Promesa resuelta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CDCAA"/>
                </a:solidFill>
                <a:latin typeface="Courier New"/>
                <a:ea typeface="Courier New"/>
                <a:cs typeface="Courier New"/>
                <a:sym typeface="Courier New"/>
              </a:rPr>
              <a:t>eventoFuturo</a:t>
            </a:r>
            <a:r>
              <a:rPr lang="es" sz="1150">
                <a:solidFill>
                  <a:srgbClr val="D4D4D4"/>
                </a:solidFill>
                <a:latin typeface="Courier New"/>
                <a:ea typeface="Courier New"/>
                <a:cs typeface="Courier New"/>
                <a:sym typeface="Courier New"/>
              </a:rPr>
              <a:t>(</a:t>
            </a:r>
            <a:r>
              <a:rPr lang="es" sz="1150">
                <a:solidFill>
                  <a:srgbClr val="569CD6"/>
                </a:solidFill>
                <a:latin typeface="Courier New"/>
                <a:ea typeface="Courier New"/>
                <a:cs typeface="Courier New"/>
                <a:sym typeface="Courier New"/>
              </a:rPr>
              <a:t>false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catch</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error</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Promesa rechazada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p:nvPr/>
        </p:nvSpPr>
        <p:spPr>
          <a:xfrm>
            <a:off x="4808050" y="150"/>
            <a:ext cx="43359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Then &amp; Catch</a:t>
            </a:r>
            <a:endParaRPr b="1" sz="4000">
              <a:solidFill>
                <a:schemeClr val="dk1"/>
              </a:solidFill>
              <a:latin typeface="DM Sans"/>
              <a:ea typeface="DM Sans"/>
              <a:cs typeface="DM Sans"/>
              <a:sym typeface="DM Sans"/>
            </a:endParaRPr>
          </a:p>
        </p:txBody>
      </p:sp>
      <p:pic>
        <p:nvPicPr>
          <p:cNvPr id="444" name="Google Shape;444;p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45" name="Google Shape;445;p60"/>
          <p:cNvSpPr txBox="1"/>
          <p:nvPr/>
        </p:nvSpPr>
        <p:spPr>
          <a:xfrm>
            <a:off x="549525" y="2192900"/>
            <a:ext cx="3994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una promesa puede tener varios estados posibles, se puede concatenar varios </a:t>
            </a:r>
            <a:r>
              <a:rPr b="1" lang="es" sz="1350">
                <a:latin typeface="DM Sans"/>
                <a:ea typeface="DM Sans"/>
                <a:cs typeface="DM Sans"/>
                <a:sym typeface="DM Sans"/>
              </a:rPr>
              <a:t>.then()</a:t>
            </a:r>
            <a:r>
              <a:rPr lang="es" sz="1350">
                <a:latin typeface="DM Sans"/>
                <a:ea typeface="DM Sans"/>
                <a:cs typeface="DM Sans"/>
                <a:sym typeface="DM Sans"/>
              </a:rPr>
              <a:t> o </a:t>
            </a:r>
            <a:r>
              <a:rPr b="1" lang="es" sz="1350">
                <a:latin typeface="DM Sans"/>
                <a:ea typeface="DM Sans"/>
                <a:cs typeface="DM Sans"/>
                <a:sym typeface="DM Sans"/>
              </a:rPr>
              <a:t>.catch()</a:t>
            </a:r>
            <a:r>
              <a:rPr lang="es" sz="1350">
                <a:latin typeface="DM Sans"/>
                <a:ea typeface="DM Sans"/>
                <a:cs typeface="DM Sans"/>
                <a:sym typeface="DM Sans"/>
              </a:rPr>
              <a:t> en un mismo llamado, y caeremos en el caso que corresponda según cómo se haya resuelto la promesa 🤔</a:t>
            </a:r>
            <a:endParaRPr sz="1350">
              <a:latin typeface="DM Sans"/>
              <a:ea typeface="DM Sans"/>
              <a:cs typeface="DM Sans"/>
              <a:sym typeface="DM Sans"/>
            </a:endParaRPr>
          </a:p>
        </p:txBody>
      </p:sp>
      <p:sp>
        <p:nvSpPr>
          <p:cNvPr id="446" name="Google Shape;446;p60"/>
          <p:cNvSpPr txBox="1"/>
          <p:nvPr/>
        </p:nvSpPr>
        <p:spPr>
          <a:xfrm>
            <a:off x="4919875" y="863400"/>
            <a:ext cx="4224000" cy="341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true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Promesa resuelta</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catch</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false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catch</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Promesa rechazada</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Then &amp; Catch</a:t>
            </a:r>
            <a:endParaRPr b="1" sz="4000">
              <a:solidFill>
                <a:schemeClr val="dk1"/>
              </a:solidFill>
              <a:latin typeface="DM Sans"/>
              <a:ea typeface="DM Sans"/>
              <a:cs typeface="DM Sans"/>
              <a:sym typeface="DM Sans"/>
            </a:endParaRPr>
          </a:p>
        </p:txBody>
      </p:sp>
      <p:sp>
        <p:nvSpPr>
          <p:cNvPr id="452" name="Google Shape;452;p61"/>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a:t>
            </a:r>
            <a:r>
              <a:rPr b="1" lang="es" sz="1350">
                <a:latin typeface="DM Sans"/>
                <a:ea typeface="DM Sans"/>
                <a:cs typeface="DM Sans"/>
                <a:sym typeface="DM Sans"/>
              </a:rPr>
              <a:t>Esto quiere decir que:</a:t>
            </a:r>
            <a:endParaRPr sz="1350">
              <a:latin typeface="DM Sans"/>
              <a:ea typeface="DM Sans"/>
              <a:cs typeface="DM Sans"/>
              <a:sym typeface="DM Sans"/>
            </a:endParaRPr>
          </a:p>
        </p:txBody>
      </p:sp>
      <p:sp>
        <p:nvSpPr>
          <p:cNvPr id="453" name="Google Shape;453;p61"/>
          <p:cNvSpPr/>
          <p:nvPr/>
        </p:nvSpPr>
        <p:spPr>
          <a:xfrm>
            <a:off x="536650" y="2474175"/>
            <a:ext cx="5896200" cy="1512300"/>
          </a:xfrm>
          <a:prstGeom prst="roundRect">
            <a:avLst>
              <a:gd fmla="val 16667" name="adj"/>
            </a:avLst>
          </a:prstGeom>
          <a:solidFill>
            <a:schemeClr val="lt1"/>
          </a:solidFill>
          <a:ln cap="flat" cmpd="sng" w="38100">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Para cada promesa podemos definir una estructura para trabajar los distintos casos posibles. Cada promesa sólo puede </a:t>
            </a:r>
            <a:r>
              <a:rPr b="1" lang="es" sz="1350">
                <a:latin typeface="DM Sans"/>
                <a:ea typeface="DM Sans"/>
                <a:cs typeface="DM Sans"/>
                <a:sym typeface="DM Sans"/>
              </a:rPr>
              <a:t>resolverse</a:t>
            </a:r>
            <a:r>
              <a:rPr lang="es" sz="1350">
                <a:latin typeface="DM Sans"/>
                <a:ea typeface="DM Sans"/>
                <a:cs typeface="DM Sans"/>
                <a:sym typeface="DM Sans"/>
              </a:rPr>
              <a:t> o </a:t>
            </a:r>
            <a:r>
              <a:rPr b="1" lang="es" sz="1350">
                <a:latin typeface="DM Sans"/>
                <a:ea typeface="DM Sans"/>
                <a:cs typeface="DM Sans"/>
                <a:sym typeface="DM Sans"/>
              </a:rPr>
              <a:t>rechazarse</a:t>
            </a:r>
            <a:r>
              <a:rPr lang="es" sz="1350">
                <a:latin typeface="DM Sans"/>
                <a:ea typeface="DM Sans"/>
                <a:cs typeface="DM Sans"/>
                <a:sym typeface="DM Sans"/>
              </a:rPr>
              <a:t> una única vez. Es un mecanismo de control claro y ordenado para trabajar la asincronía y los posibles valores a recibir 😄.</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Finally</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3"/>
          <p:cNvSpPr txBox="1"/>
          <p:nvPr/>
        </p:nvSpPr>
        <p:spPr>
          <a:xfrm>
            <a:off x="473350" y="46830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Finally</a:t>
            </a:r>
            <a:endParaRPr b="1" sz="3000">
              <a:solidFill>
                <a:schemeClr val="dk1"/>
              </a:solidFill>
              <a:latin typeface="DM Sans"/>
              <a:ea typeface="DM Sans"/>
              <a:cs typeface="DM Sans"/>
              <a:sym typeface="DM Sans"/>
            </a:endParaRPr>
          </a:p>
        </p:txBody>
      </p:sp>
      <p:sp>
        <p:nvSpPr>
          <p:cNvPr id="464" name="Google Shape;464;p63"/>
          <p:cNvSpPr txBox="1"/>
          <p:nvPr/>
        </p:nvSpPr>
        <p:spPr>
          <a:xfrm>
            <a:off x="475500" y="1068600"/>
            <a:ext cx="5388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finally()</a:t>
            </a:r>
            <a:r>
              <a:rPr lang="es" sz="1350">
                <a:latin typeface="DM Sans"/>
                <a:ea typeface="DM Sans"/>
                <a:cs typeface="DM Sans"/>
                <a:sym typeface="DM Sans"/>
              </a:rPr>
              <a:t> es un método que recibe una función la cual se ejecutará siempre al finalizar la secuencia, sin importar si se haya resuelto o no la promesa:</a:t>
            </a:r>
            <a:endParaRPr sz="1350">
              <a:latin typeface="DM Sans"/>
              <a:ea typeface="DM Sans"/>
              <a:cs typeface="DM Sans"/>
              <a:sym typeface="DM Sans"/>
            </a:endParaRPr>
          </a:p>
        </p:txBody>
      </p:sp>
      <p:sp>
        <p:nvSpPr>
          <p:cNvPr id="465" name="Google Shape;465;p63"/>
          <p:cNvSpPr/>
          <p:nvPr/>
        </p:nvSpPr>
        <p:spPr>
          <a:xfrm>
            <a:off x="508025" y="1900800"/>
            <a:ext cx="7514100" cy="2686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DCDCAA"/>
                </a:solidFill>
                <a:latin typeface="Courier New"/>
                <a:ea typeface="Courier New"/>
                <a:cs typeface="Courier New"/>
                <a:sym typeface="Courier New"/>
              </a:rPr>
              <a:t>eventoFuturo</a:t>
            </a:r>
            <a:r>
              <a:rPr lang="es" sz="1050">
                <a:solidFill>
                  <a:srgbClr val="D4D4D4"/>
                </a:solidFill>
                <a:latin typeface="Courier New"/>
                <a:ea typeface="Courier New"/>
                <a:cs typeface="Courier New"/>
                <a:sym typeface="Courier New"/>
              </a:rPr>
              <a:t>(</a:t>
            </a:r>
            <a:r>
              <a:rPr lang="es" sz="1050">
                <a:solidFill>
                  <a:srgbClr val="569CD6"/>
                </a:solidFill>
                <a:latin typeface="Courier New"/>
                <a:ea typeface="Courier New"/>
                <a:cs typeface="Courier New"/>
                <a:sym typeface="Courier New"/>
              </a:rPr>
              <a:t>true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response</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catch</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error</a:t>
            </a:r>
            <a:r>
              <a:rPr lang="es" sz="10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finally</a:t>
            </a:r>
            <a:r>
              <a:rPr lang="es" sz="1050">
                <a:solidFill>
                  <a:srgbClr val="D4D4D4"/>
                </a:solidFill>
                <a:latin typeface="Courier New"/>
                <a:ea typeface="Courier New"/>
                <a:cs typeface="Courier New"/>
                <a:sym typeface="Courier New"/>
              </a:rPr>
              <a:t>( ()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"Fin del proceso"</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6A9955"/>
                </a:solidFill>
                <a:latin typeface="Courier New"/>
                <a:ea typeface="Courier New"/>
                <a:cs typeface="Courier New"/>
                <a:sym typeface="Courier New"/>
              </a:rPr>
              <a:t>// Promesa resuelta</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6A9955"/>
                </a:solidFill>
                <a:latin typeface="Courier New"/>
                <a:ea typeface="Courier New"/>
                <a:cs typeface="Courier New"/>
                <a:sym typeface="Courier New"/>
              </a:rPr>
              <a:t>// Fin del proceso</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Asincronía</a:t>
            </a:r>
            <a:endParaRPr b="1" sz="4000">
              <a:solidFill>
                <a:srgbClr val="EAFF6A"/>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71" name="Google Shape;471;p64"/>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SIMULANDO PETICIÓN DE DATOS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A raíz de lo visto de asincronía y promesas, podemos simular cómo es la </a:t>
            </a:r>
            <a:r>
              <a:rPr b="1" lang="es" sz="2500">
                <a:solidFill>
                  <a:srgbClr val="B7B7B7"/>
                </a:solidFill>
                <a:latin typeface="DM Sans"/>
                <a:ea typeface="DM Sans"/>
                <a:cs typeface="DM Sans"/>
                <a:sym typeface="DM Sans"/>
              </a:rPr>
              <a:t>petición de datos</a:t>
            </a:r>
            <a:r>
              <a:rPr lang="es" sz="2500">
                <a:solidFill>
                  <a:srgbClr val="B7B7B7"/>
                </a:solidFill>
                <a:latin typeface="DM Sans"/>
                <a:ea typeface="DM Sans"/>
                <a:cs typeface="DM Sans"/>
                <a:sym typeface="DM Sans"/>
              </a:rPr>
              <a:t> a algún servidor y generar alguna interacción con el resultado ¡Vamos a ello!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72" name="Google Shape;472;p64"/>
          <p:cNvGrpSpPr/>
          <p:nvPr/>
        </p:nvGrpSpPr>
        <p:grpSpPr>
          <a:xfrm>
            <a:off x="473351" y="619523"/>
            <a:ext cx="738900" cy="738900"/>
            <a:chOff x="473351" y="619523"/>
            <a:chExt cx="738900" cy="738900"/>
          </a:xfrm>
        </p:grpSpPr>
        <p:sp>
          <p:nvSpPr>
            <p:cNvPr id="473" name="Google Shape;473;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6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5"/>
          <p:cNvSpPr txBox="1"/>
          <p:nvPr/>
        </p:nvSpPr>
        <p:spPr>
          <a:xfrm>
            <a:off x="473350" y="1581425"/>
            <a:ext cx="7169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rgbClr val="B7B7B7"/>
                </a:solidFill>
                <a:latin typeface="DM Sans"/>
                <a:ea typeface="DM Sans"/>
                <a:cs typeface="DM Sans"/>
                <a:sym typeface="DM Sans"/>
              </a:rPr>
              <a:t>En el siguiente ejemplo, tenemos un array de productos vacíos. Al cargar la aplicación queremos simular un delay para la actualización de estos datos y lo haremos llamando una promesa que retorna el array de productos real. Cuando captemos su resolución, en el .then() actualizamos nuestro array y llamamos una función para generar la vista del resultado 👉</a:t>
            </a:r>
            <a:endParaRPr b="1" sz="23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80" name="Google Shape;480;p65"/>
          <p:cNvGrpSpPr/>
          <p:nvPr/>
        </p:nvGrpSpPr>
        <p:grpSpPr>
          <a:xfrm>
            <a:off x="473351" y="619523"/>
            <a:ext cx="738900" cy="738900"/>
            <a:chOff x="473351" y="619523"/>
            <a:chExt cx="738900" cy="738900"/>
          </a:xfrm>
        </p:grpSpPr>
        <p:sp>
          <p:nvSpPr>
            <p:cNvPr id="481" name="Google Shape;481;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6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66"/>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EJEMPLO EN VIVO</a:t>
            </a:r>
            <a:endParaRPr>
              <a:solidFill>
                <a:schemeClr val="lt1"/>
              </a:solidFill>
              <a:latin typeface="DM Sans"/>
              <a:ea typeface="DM Sans"/>
              <a:cs typeface="DM Sans"/>
              <a:sym typeface="DM Sans"/>
            </a:endParaRPr>
          </a:p>
        </p:txBody>
      </p:sp>
      <p:pic>
        <p:nvPicPr>
          <p:cNvPr id="489" name="Google Shape;489;p6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90" name="Google Shape;490;p66"/>
          <p:cNvSpPr txBox="1"/>
          <p:nvPr/>
        </p:nvSpPr>
        <p:spPr>
          <a:xfrm>
            <a:off x="526600" y="969075"/>
            <a:ext cx="8272800" cy="396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función que tras 3 segundo retorna un array de objetos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BD</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'Producto 1'</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1500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'Producto 2'</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2500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'Producto 3'</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3500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4</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'Producto 4'</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3500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pedirProductos</a:t>
            </a:r>
            <a:r>
              <a:rPr lang="es" sz="1150">
                <a:solidFill>
                  <a:srgbClr val="D4D4D4"/>
                </a:solidFill>
                <a:latin typeface="Courier New"/>
                <a:ea typeface="Courier New"/>
                <a:cs typeface="Courier New"/>
                <a:sym typeface="Courier New"/>
              </a:rPr>
              <a:t> =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C586C0"/>
                </a:solidFill>
                <a:latin typeface="Courier New"/>
                <a:ea typeface="Courier New"/>
                <a:cs typeface="Courier New"/>
                <a:sym typeface="Courier New"/>
              </a:rPr>
              <a:t>return</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new</a:t>
            </a:r>
            <a:r>
              <a:rPr lang="es" sz="1150">
                <a:solidFill>
                  <a:srgbClr val="D4D4D4"/>
                </a:solidFill>
                <a:latin typeface="Courier New"/>
                <a:ea typeface="Courier New"/>
                <a:cs typeface="Courier New"/>
                <a:sym typeface="Courier New"/>
              </a:rPr>
              <a:t> </a:t>
            </a:r>
            <a:r>
              <a:rPr lang="es" sz="1150">
                <a:solidFill>
                  <a:srgbClr val="4EC9B0"/>
                </a:solidFill>
                <a:latin typeface="Courier New"/>
                <a:ea typeface="Courier New"/>
                <a:cs typeface="Courier New"/>
                <a:sym typeface="Courier New"/>
              </a:rPr>
              <a:t>Promise</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resolve</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reject</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setTimeout</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resolve</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BD</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3000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4" name="Shape 494"/>
        <p:cNvGrpSpPr/>
        <p:nvPr/>
      </p:nvGrpSpPr>
      <p:grpSpPr>
        <a:xfrm>
          <a:off x="0" y="0"/>
          <a:ext cx="0" cy="0"/>
          <a:chOff x="0" y="0"/>
          <a:chExt cx="0" cy="0"/>
        </a:xfrm>
      </p:grpSpPr>
      <p:sp>
        <p:nvSpPr>
          <p:cNvPr id="495" name="Google Shape;495;p67"/>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EJEMPLO EN VIVO</a:t>
            </a:r>
            <a:endParaRPr>
              <a:solidFill>
                <a:schemeClr val="lt1"/>
              </a:solidFill>
              <a:latin typeface="DM Sans"/>
              <a:ea typeface="DM Sans"/>
              <a:cs typeface="DM Sans"/>
              <a:sym typeface="DM Sans"/>
            </a:endParaRPr>
          </a:p>
        </p:txBody>
      </p:sp>
      <p:pic>
        <p:nvPicPr>
          <p:cNvPr id="497" name="Google Shape;497;p67"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98" name="Google Shape;498;p67"/>
          <p:cNvSpPr txBox="1"/>
          <p:nvPr/>
        </p:nvSpPr>
        <p:spPr>
          <a:xfrm>
            <a:off x="526600" y="1052700"/>
            <a:ext cx="8272800" cy="3776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inicializamos con un array vacío</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productos</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renderProductos</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arr</a:t>
            </a:r>
            <a:r>
              <a:rPr lang="es" sz="1350">
                <a:solidFill>
                  <a:srgbClr val="D4D4D4"/>
                </a:solidFill>
                <a:latin typeface="Courier New"/>
                <a:ea typeface="Courier New"/>
                <a:cs typeface="Courier New"/>
                <a:sym typeface="Courier New"/>
              </a:rPr>
              <a:t>)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función que genere la vista de los productos</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asincrónicamente pedimos los datos y generamos la vista</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CDCAA"/>
                </a:solidFill>
                <a:latin typeface="Courier New"/>
                <a:ea typeface="Courier New"/>
                <a:cs typeface="Courier New"/>
                <a:sym typeface="Courier New"/>
              </a:rPr>
              <a:t>pedirProductos</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then</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res</a:t>
            </a:r>
            <a:r>
              <a:rPr lang="es" sz="1350">
                <a:solidFill>
                  <a:srgbClr val="D4D4D4"/>
                </a:solidFill>
                <a:latin typeface="Courier New"/>
                <a:ea typeface="Courier New"/>
                <a:cs typeface="Courier New"/>
                <a:sym typeface="Courier New"/>
              </a:rPr>
              <a:t>)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productos</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res</a:t>
            </a:r>
            <a:endParaRPr sz="13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renderProductos</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productos</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endParaRPr sz="1150">
              <a:solidFill>
                <a:srgbClr val="6A9955"/>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nvSpPr>
        <p:spPr>
          <a:xfrm>
            <a:off x="1445150" y="537600"/>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504" name="Google Shape;504;p68"/>
          <p:cNvSpPr txBox="1"/>
          <p:nvPr/>
        </p:nvSpPr>
        <p:spPr>
          <a:xfrm>
            <a:off x="475500" y="3540300"/>
            <a:ext cx="739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B7B7B7"/>
                </a:solidFill>
                <a:latin typeface="DM Sans"/>
                <a:ea typeface="DM Sans"/>
                <a:cs typeface="DM Sans"/>
                <a:sym typeface="DM Sans"/>
              </a:rPr>
              <a:t>¡Ahora es tu turno! 😎 Con lo visto en clase, simula una petición de datos de forma asincrónica.</a:t>
            </a:r>
            <a:endParaRPr sz="2000">
              <a:solidFill>
                <a:srgbClr val="B7B7B7"/>
              </a:solidFill>
              <a:latin typeface="DM Sans"/>
              <a:ea typeface="DM Sans"/>
              <a:cs typeface="DM Sans"/>
              <a:sym typeface="DM Sans"/>
            </a:endParaRPr>
          </a:p>
          <a:p>
            <a:pPr indent="0" lvl="0" marL="0" rtl="0" algn="l">
              <a:spcBef>
                <a:spcPts val="0"/>
              </a:spcBef>
              <a:spcAft>
                <a:spcPts val="0"/>
              </a:spcAft>
              <a:buNone/>
            </a:pPr>
            <a:r>
              <a:rPr lang="es" sz="1600">
                <a:solidFill>
                  <a:schemeClr val="accent5"/>
                </a:solidFill>
                <a:latin typeface="DM Sans"/>
                <a:ea typeface="DM Sans"/>
                <a:cs typeface="DM Sans"/>
                <a:sym typeface="DM Sans"/>
              </a:rPr>
              <a:t>Tiempo estimado: </a:t>
            </a:r>
            <a:r>
              <a:rPr b="1" lang="es" sz="1600">
                <a:solidFill>
                  <a:srgbClr val="83AEFB"/>
                </a:solidFill>
                <a:latin typeface="DM Sans"/>
                <a:ea typeface="DM Sans"/>
                <a:cs typeface="DM Sans"/>
                <a:sym typeface="DM Sans"/>
              </a:rPr>
              <a:t>15</a:t>
            </a:r>
            <a:r>
              <a:rPr b="1" lang="es" sz="1600">
                <a:solidFill>
                  <a:srgbClr val="83AEFB"/>
                </a:solidFill>
                <a:latin typeface="DM Sans"/>
                <a:ea typeface="DM Sans"/>
                <a:cs typeface="DM Sans"/>
                <a:sym typeface="DM Sans"/>
              </a:rPr>
              <a:t> minutos</a:t>
            </a:r>
            <a:endParaRPr b="1" sz="1600">
              <a:solidFill>
                <a:srgbClr val="83AEFB"/>
              </a:solidFill>
              <a:latin typeface="DM Sans"/>
              <a:ea typeface="DM Sans"/>
              <a:cs typeface="DM Sans"/>
              <a:sym typeface="DM Sans"/>
            </a:endParaRPr>
          </a:p>
        </p:txBody>
      </p:sp>
      <p:grpSp>
        <p:nvGrpSpPr>
          <p:cNvPr id="505" name="Google Shape;505;p68"/>
          <p:cNvGrpSpPr/>
          <p:nvPr/>
        </p:nvGrpSpPr>
        <p:grpSpPr>
          <a:xfrm>
            <a:off x="473351" y="468298"/>
            <a:ext cx="738900" cy="738900"/>
            <a:chOff x="473351" y="619523"/>
            <a:chExt cx="738900" cy="738900"/>
          </a:xfrm>
        </p:grpSpPr>
        <p:sp>
          <p:nvSpPr>
            <p:cNvPr id="506" name="Google Shape;506;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6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508" name="Google Shape;508;p68"/>
          <p:cNvPicPr preferRelativeResize="0"/>
          <p:nvPr/>
        </p:nvPicPr>
        <p:blipFill>
          <a:blip r:embed="rId4">
            <a:alphaModFix/>
          </a:blip>
          <a:stretch>
            <a:fillRect/>
          </a:stretch>
        </p:blipFill>
        <p:spPr>
          <a:xfrm>
            <a:off x="2877071" y="1369150"/>
            <a:ext cx="3389857" cy="1905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69"/>
          <p:cNvGrpSpPr/>
          <p:nvPr/>
        </p:nvGrpSpPr>
        <p:grpSpPr>
          <a:xfrm>
            <a:off x="457350" y="468286"/>
            <a:ext cx="431074" cy="431074"/>
            <a:chOff x="473351" y="619523"/>
            <a:chExt cx="738900" cy="738900"/>
          </a:xfrm>
        </p:grpSpPr>
        <p:sp>
          <p:nvSpPr>
            <p:cNvPr id="514" name="Google Shape;514;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6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16" name="Google Shape;516;p6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Promesas</a:t>
            </a:r>
            <a:endParaRPr b="1" sz="4000">
              <a:solidFill>
                <a:schemeClr val="dk1"/>
              </a:solidFill>
              <a:latin typeface="DM Sans"/>
              <a:ea typeface="DM Sans"/>
              <a:cs typeface="DM Sans"/>
              <a:sym typeface="DM Sans"/>
            </a:endParaRPr>
          </a:p>
        </p:txBody>
      </p:sp>
      <p:sp>
        <p:nvSpPr>
          <p:cNvPr id="517" name="Google Shape;517;p6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518" name="Google Shape;518;p6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Crea una función que retorne una </a:t>
            </a:r>
            <a:r>
              <a:rPr b="1" lang="es" sz="1350">
                <a:latin typeface="DM Sans"/>
                <a:ea typeface="DM Sans"/>
                <a:cs typeface="DM Sans"/>
                <a:sym typeface="DM Sans"/>
              </a:rPr>
              <a:t>promesa</a:t>
            </a:r>
            <a:r>
              <a:rPr lang="es" sz="1350">
                <a:latin typeface="DM Sans"/>
                <a:ea typeface="DM Sans"/>
                <a:cs typeface="DM Sans"/>
                <a:sym typeface="DM Sans"/>
              </a:rPr>
              <a:t> que se resuelva tras unos segundos, retornando datos relevantes (productos, usuarios, etcétera).</a:t>
            </a:r>
            <a:endParaRPr sz="1350">
              <a:latin typeface="DM Sans"/>
              <a:ea typeface="DM Sans"/>
              <a:cs typeface="DM Sans"/>
              <a:sym typeface="DM Sans"/>
            </a:endParaRPr>
          </a:p>
        </p:txBody>
      </p:sp>
      <p:sp>
        <p:nvSpPr>
          <p:cNvPr id="519" name="Google Shape;519;p69"/>
          <p:cNvSpPr txBox="1"/>
          <p:nvPr/>
        </p:nvSpPr>
        <p:spPr>
          <a:xfrm>
            <a:off x="4534550" y="2117250"/>
            <a:ext cx="3834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Llama a esta función y captura su resolución con un </a:t>
            </a:r>
            <a:r>
              <a:rPr b="1" lang="es" sz="1350">
                <a:latin typeface="DM Sans"/>
                <a:ea typeface="DM Sans"/>
                <a:cs typeface="DM Sans"/>
                <a:sym typeface="DM Sans"/>
              </a:rPr>
              <a:t>.then()</a:t>
            </a:r>
            <a:r>
              <a:rPr lang="es" sz="1350">
                <a:latin typeface="DM Sans"/>
                <a:ea typeface="DM Sans"/>
                <a:cs typeface="DM Sans"/>
                <a:sym typeface="DM Sans"/>
              </a:rPr>
              <a:t>, generando alguna interacción relevante con la respuesta.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70"/>
          <p:cNvGrpSpPr/>
          <p:nvPr/>
        </p:nvGrpSpPr>
        <p:grpSpPr>
          <a:xfrm>
            <a:off x="4202551" y="905623"/>
            <a:ext cx="738900" cy="738900"/>
            <a:chOff x="7208351" y="2467173"/>
            <a:chExt cx="738900" cy="738900"/>
          </a:xfrm>
        </p:grpSpPr>
        <p:sp>
          <p:nvSpPr>
            <p:cNvPr id="525" name="Google Shape;525;p7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7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27" name="Google Shape;527;p70"/>
          <p:cNvSpPr txBox="1"/>
          <p:nvPr/>
        </p:nvSpPr>
        <p:spPr>
          <a:xfrm>
            <a:off x="1461300" y="1836688"/>
            <a:ext cx="6221400" cy="1182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600">
                <a:solidFill>
                  <a:schemeClr val="lt1"/>
                </a:solidFill>
                <a:latin typeface="DM Sans"/>
                <a:ea typeface="DM Sans"/>
                <a:cs typeface="DM Sans"/>
                <a:sym typeface="DM Sans"/>
              </a:rPr>
              <a:t>Preparándonos para la entrega final</a:t>
            </a:r>
            <a:endParaRPr b="1" sz="3600">
              <a:solidFill>
                <a:schemeClr val="lt1"/>
              </a:solidFill>
              <a:latin typeface="DM Sans"/>
              <a:ea typeface="DM Sans"/>
              <a:cs typeface="DM Sans"/>
              <a:sym typeface="DM Sans"/>
            </a:endParaRPr>
          </a:p>
        </p:txBody>
      </p:sp>
      <p:sp>
        <p:nvSpPr>
          <p:cNvPr id="528" name="Google Shape;528;p70"/>
          <p:cNvSpPr txBox="1"/>
          <p:nvPr/>
        </p:nvSpPr>
        <p:spPr>
          <a:xfrm>
            <a:off x="475500" y="30187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17 finaliza el curso de JavaScript y se entregarán las consignas de la entrega definitiva del </a:t>
            </a:r>
            <a:r>
              <a:rPr b="1" lang="es" sz="2000">
                <a:solidFill>
                  <a:schemeClr val="lt1"/>
                </a:solidFill>
                <a:latin typeface="DM Sans"/>
                <a:ea typeface="DM Sans"/>
                <a:cs typeface="DM Sans"/>
                <a:sym typeface="DM Sans"/>
              </a:rPr>
              <a:t>proyecto final</a:t>
            </a:r>
            <a:r>
              <a:rPr lang="es" sz="2000">
                <a:solidFill>
                  <a:schemeClr val="lt1"/>
                </a:solidFill>
                <a:latin typeface="DM Sans"/>
                <a:ea typeface="DM Sans"/>
                <a:cs typeface="DM Sans"/>
                <a:sym typeface="DM Sans"/>
              </a:rPr>
              <a:t>. La misma, incluirá temas vistos y trabajados en los desafíos del curso.</a:t>
            </a:r>
            <a:endParaRPr sz="200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nvSpPr>
        <p:spPr>
          <a:xfrm>
            <a:off x="3631225" y="1465700"/>
            <a:ext cx="4628100" cy="1698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a:t>
            </a:r>
            <a:r>
              <a:rPr b="1" lang="es" sz="1350">
                <a:latin typeface="DM Sans"/>
                <a:ea typeface="DM Sans"/>
                <a:cs typeface="DM Sans"/>
                <a:sym typeface="DM Sans"/>
              </a:rPr>
              <a:t>entrega del proyecto final</a:t>
            </a:r>
            <a:r>
              <a:rPr lang="es" sz="1350">
                <a:latin typeface="DM Sans"/>
                <a:ea typeface="DM Sans"/>
                <a:cs typeface="DM Sans"/>
                <a:sym typeface="DM Sans"/>
              </a:rPr>
              <a:t> se compone de temas vistos hasta el momento, más otros que verán </a:t>
            </a:r>
            <a:r>
              <a:rPr lang="es" sz="1350">
                <a:highlight>
                  <a:schemeClr val="accent6"/>
                </a:highlight>
                <a:latin typeface="DM Sans"/>
                <a:ea typeface="DM Sans"/>
                <a:cs typeface="DM Sans"/>
                <a:sym typeface="DM Sans"/>
              </a:rPr>
              <a:t>durante este y el próximo módulo</a:t>
            </a:r>
            <a:r>
              <a:rPr lang="es" sz="1350">
                <a:latin typeface="DM Sans"/>
                <a:ea typeface="DM Sans"/>
                <a:cs typeface="DM Sans"/>
                <a:sym typeface="DM Sans"/>
              </a:rPr>
              <a:t> 💪.</a:t>
            </a:r>
            <a:endParaRPr sz="1350">
              <a:latin typeface="DM Sans"/>
              <a:ea typeface="DM Sans"/>
              <a:cs typeface="DM Sans"/>
              <a:sym typeface="DM Sans"/>
            </a:endParaRPr>
          </a:p>
          <a:p>
            <a:pPr indent="0" lvl="0" marL="457200" rtl="0" algn="l">
              <a:lnSpc>
                <a:spcPct val="30000"/>
              </a:lnSpc>
              <a:spcBef>
                <a:spcPts val="800"/>
              </a:spcBef>
              <a:spcAft>
                <a:spcPts val="0"/>
              </a:spcAft>
              <a:buNone/>
            </a:pPr>
            <a:r>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 sz="1350">
                <a:latin typeface="DM Sans"/>
                <a:ea typeface="DM Sans"/>
                <a:cs typeface="DM Sans"/>
                <a:sym typeface="DM Sans"/>
              </a:rPr>
              <a:t>Recuerden que la consigna del proyecto final se entrega recién ¡en la clase Nº 17! 🙌 </a:t>
            </a:r>
            <a:r>
              <a:rPr b="1" lang="es" sz="1350">
                <a:latin typeface="DM Sans"/>
                <a:ea typeface="DM Sans"/>
                <a:cs typeface="DM Sans"/>
                <a:sym typeface="DM Sans"/>
              </a:rPr>
              <a:t>Y tendrán hasta 10 días para resolverlo y subirlo.</a:t>
            </a:r>
            <a:endParaRPr b="1" sz="1350">
              <a:latin typeface="DM Sans"/>
              <a:ea typeface="DM Sans"/>
              <a:cs typeface="DM Sans"/>
              <a:sym typeface="DM Sans"/>
            </a:endParaRPr>
          </a:p>
        </p:txBody>
      </p:sp>
      <p:pic>
        <p:nvPicPr>
          <p:cNvPr id="534" name="Google Shape;534;p71"/>
          <p:cNvPicPr preferRelativeResize="0"/>
          <p:nvPr/>
        </p:nvPicPr>
        <p:blipFill>
          <a:blip r:embed="rId3">
            <a:alphaModFix/>
          </a:blip>
          <a:stretch>
            <a:fillRect/>
          </a:stretch>
        </p:blipFill>
        <p:spPr>
          <a:xfrm>
            <a:off x="-39125" y="1607824"/>
            <a:ext cx="3628850" cy="1808300"/>
          </a:xfrm>
          <a:prstGeom prst="rect">
            <a:avLst/>
          </a:prstGeom>
          <a:noFill/>
          <a:ln>
            <a:noFill/>
          </a:ln>
        </p:spPr>
      </p:pic>
      <p:pic>
        <p:nvPicPr>
          <p:cNvPr id="535" name="Google Shape;535;p71"/>
          <p:cNvPicPr preferRelativeResize="0"/>
          <p:nvPr/>
        </p:nvPicPr>
        <p:blipFill>
          <a:blip r:embed="rId4">
            <a:alphaModFix/>
          </a:blip>
          <a:stretch>
            <a:fillRect/>
          </a:stretch>
        </p:blipFill>
        <p:spPr>
          <a:xfrm>
            <a:off x="1450025" y="2068863"/>
            <a:ext cx="886200" cy="886200"/>
          </a:xfrm>
          <a:prstGeom prst="rect">
            <a:avLst/>
          </a:prstGeom>
          <a:noFill/>
          <a:ln>
            <a:noFill/>
          </a:ln>
        </p:spPr>
      </p:pic>
      <p:grpSp>
        <p:nvGrpSpPr>
          <p:cNvPr id="536" name="Google Shape;536;p71"/>
          <p:cNvGrpSpPr/>
          <p:nvPr/>
        </p:nvGrpSpPr>
        <p:grpSpPr>
          <a:xfrm>
            <a:off x="475707" y="450049"/>
            <a:ext cx="535111" cy="535111"/>
            <a:chOff x="4202550" y="994173"/>
            <a:chExt cx="738900" cy="738900"/>
          </a:xfrm>
        </p:grpSpPr>
        <p:sp>
          <p:nvSpPr>
            <p:cNvPr id="537" name="Google Shape;537;p7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38" name="Google Shape;538;p71" title="ícono de codertips"/>
            <p:cNvPicPr preferRelativeResize="0"/>
            <p:nvPr/>
          </p:nvPicPr>
          <p:blipFill>
            <a:blip r:embed="rId5">
              <a:alphaModFix/>
            </a:blip>
            <a:stretch>
              <a:fillRect/>
            </a:stretch>
          </p:blipFill>
          <p:spPr>
            <a:xfrm>
              <a:off x="4346700" y="1138325"/>
              <a:ext cx="450600" cy="450600"/>
            </a:xfrm>
            <a:prstGeom prst="rect">
              <a:avLst/>
            </a:prstGeom>
            <a:noFill/>
            <a:ln>
              <a:noFill/>
            </a:ln>
          </p:spPr>
        </p:pic>
      </p:grpSp>
      <p:sp>
        <p:nvSpPr>
          <p:cNvPr id="539" name="Google Shape;539;p71"/>
          <p:cNvSpPr txBox="1"/>
          <p:nvPr/>
        </p:nvSpPr>
        <p:spPr>
          <a:xfrm>
            <a:off x="61800" y="500550"/>
            <a:ext cx="30000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1800">
                <a:solidFill>
                  <a:schemeClr val="dk1"/>
                </a:solidFill>
                <a:highlight>
                  <a:schemeClr val="lt1"/>
                </a:highlight>
                <a:latin typeface="DM Sans"/>
                <a:ea typeface="DM Sans"/>
                <a:cs typeface="DM Sans"/>
                <a:sym typeface="DM Sans"/>
              </a:rPr>
              <a:t>CoderTips</a:t>
            </a:r>
            <a:endParaRPr sz="100">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Últimos pasos hacia el PF</a:t>
            </a:r>
            <a:endParaRPr b="1" sz="4000">
              <a:solidFill>
                <a:schemeClr val="dk1"/>
              </a:solidFill>
              <a:latin typeface="DM Sans"/>
              <a:ea typeface="DM Sans"/>
              <a:cs typeface="DM Sans"/>
              <a:sym typeface="DM Sans"/>
            </a:endParaRPr>
          </a:p>
        </p:txBody>
      </p:sp>
      <p:sp>
        <p:nvSpPr>
          <p:cNvPr id="545" name="Google Shape;545;p72"/>
          <p:cNvSpPr txBox="1"/>
          <p:nvPr/>
        </p:nvSpPr>
        <p:spPr>
          <a:xfrm>
            <a:off x="475500" y="1490000"/>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Incluiremos…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46" name="Google Shape;546;p72"/>
          <p:cNvPicPr preferRelativeResize="0"/>
          <p:nvPr/>
        </p:nvPicPr>
        <p:blipFill>
          <a:blip r:embed="rId3">
            <a:alphaModFix/>
          </a:blip>
          <a:stretch>
            <a:fillRect/>
          </a:stretch>
        </p:blipFill>
        <p:spPr>
          <a:xfrm>
            <a:off x="475500" y="1946901"/>
            <a:ext cx="3637775" cy="2728325"/>
          </a:xfrm>
          <a:prstGeom prst="rect">
            <a:avLst/>
          </a:prstGeom>
          <a:noFill/>
          <a:ln>
            <a:noFill/>
          </a:ln>
        </p:spPr>
      </p:pic>
      <p:sp>
        <p:nvSpPr>
          <p:cNvPr id="547" name="Google Shape;547;p72"/>
          <p:cNvSpPr txBox="1"/>
          <p:nvPr/>
        </p:nvSpPr>
        <p:spPr>
          <a:xfrm>
            <a:off x="4534550" y="160152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lnSpc>
                <a:spcPct val="200000"/>
              </a:lnSpc>
              <a:spcBef>
                <a:spcPts val="0"/>
              </a:spcBef>
              <a:spcAft>
                <a:spcPts val="0"/>
              </a:spcAft>
              <a:buNone/>
            </a:pPr>
            <a:r>
              <a:t/>
            </a:r>
            <a:endParaRPr b="1" sz="1350">
              <a:latin typeface="DM Sans"/>
              <a:ea typeface="DM Sans"/>
              <a:cs typeface="DM Sans"/>
              <a:sym typeface="DM Sans"/>
            </a:endParaRPr>
          </a:p>
          <a:p>
            <a:pPr indent="-314325" lvl="0" marL="457200" rtl="0" algn="l">
              <a:lnSpc>
                <a:spcPct val="200000"/>
              </a:lnSpc>
              <a:spcBef>
                <a:spcPts val="0"/>
              </a:spcBef>
              <a:spcAft>
                <a:spcPts val="0"/>
              </a:spcAft>
              <a:buClr>
                <a:srgbClr val="EA90FF"/>
              </a:buClr>
              <a:buSzPts val="1350"/>
              <a:buFont typeface="DM Sans"/>
              <a:buChar char="✓"/>
            </a:pPr>
            <a:r>
              <a:rPr b="1" lang="es" sz="1350">
                <a:latin typeface="DM Sans"/>
                <a:ea typeface="DM Sans"/>
                <a:cs typeface="DM Sans"/>
                <a:sym typeface="DM Sans"/>
              </a:rPr>
              <a:t>Optimizando el proyecto final </a:t>
            </a:r>
            <a:endParaRPr b="1" sz="1350">
              <a:latin typeface="DM Sans"/>
              <a:ea typeface="DM Sans"/>
              <a:cs typeface="DM Sans"/>
              <a:sym typeface="DM Sans"/>
            </a:endParaRPr>
          </a:p>
          <a:p>
            <a:pPr indent="-314325" lvl="0" marL="457200" rtl="0" algn="l">
              <a:lnSpc>
                <a:spcPct val="200000"/>
              </a:lnSpc>
              <a:spcBef>
                <a:spcPts val="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Librerías</a:t>
            </a:r>
            <a:endParaRPr b="1" sz="1350">
              <a:solidFill>
                <a:schemeClr val="dk1"/>
              </a:solidFill>
              <a:latin typeface="DM Sans"/>
              <a:ea typeface="DM Sans"/>
              <a:cs typeface="DM Sans"/>
              <a:sym typeface="DM Sans"/>
            </a:endParaRPr>
          </a:p>
          <a:p>
            <a:pPr indent="-314325" lvl="0" marL="457200" rtl="0" algn="l">
              <a:lnSpc>
                <a:spcPct val="2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AJAX &amp; Fetch</a:t>
            </a:r>
            <a:endParaRPr sz="1350">
              <a:solidFill>
                <a:srgbClr val="999999"/>
              </a:solidFill>
              <a:latin typeface="DM Sans"/>
              <a:ea typeface="DM Sans"/>
              <a:cs typeface="DM Sans"/>
              <a:sym typeface="DM Sans"/>
            </a:endParaRPr>
          </a:p>
          <a:p>
            <a:pPr indent="-314325" lvl="0" marL="457200" rtl="0" algn="l">
              <a:lnSpc>
                <a:spcPct val="2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Frameworks + Node.JS</a:t>
            </a:r>
            <a:endParaRPr sz="1350">
              <a:solidFill>
                <a:srgbClr val="999999"/>
              </a:solidFill>
              <a:latin typeface="DM Sans"/>
              <a:ea typeface="DM Sans"/>
              <a:cs typeface="DM Sans"/>
              <a:sym typeface="DM Sans"/>
            </a:endParaRPr>
          </a:p>
        </p:txBody>
      </p:sp>
      <p:pic>
        <p:nvPicPr>
          <p:cNvPr id="548" name="Google Shape;548;p72"/>
          <p:cNvPicPr preferRelativeResize="0"/>
          <p:nvPr/>
        </p:nvPicPr>
        <p:blipFill>
          <a:blip r:embed="rId4">
            <a:alphaModFix/>
          </a:blip>
          <a:stretch>
            <a:fillRect/>
          </a:stretch>
        </p:blipFill>
        <p:spPr>
          <a:xfrm>
            <a:off x="6304476" y="3085427"/>
            <a:ext cx="294750" cy="294750"/>
          </a:xfrm>
          <a:prstGeom prst="rect">
            <a:avLst/>
          </a:prstGeom>
          <a:noFill/>
          <a:ln>
            <a:noFill/>
          </a:ln>
        </p:spPr>
      </p:pic>
      <p:pic>
        <p:nvPicPr>
          <p:cNvPr id="549" name="Google Shape;549;p72"/>
          <p:cNvPicPr preferRelativeResize="0"/>
          <p:nvPr/>
        </p:nvPicPr>
        <p:blipFill>
          <a:blip r:embed="rId4">
            <a:alphaModFix/>
          </a:blip>
          <a:stretch>
            <a:fillRect/>
          </a:stretch>
        </p:blipFill>
        <p:spPr>
          <a:xfrm>
            <a:off x="7002051" y="3509652"/>
            <a:ext cx="294750" cy="294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nvSpPr>
        <p:spPr>
          <a:xfrm>
            <a:off x="1194150" y="1925250"/>
            <a:ext cx="67557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Modelos de programación sincrónica y asincrónica </a:t>
            </a:r>
            <a:endParaRPr b="1" sz="40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560" name="Google Shape;560;p74"/>
          <p:cNvSpPr txBox="1"/>
          <p:nvPr/>
        </p:nvSpPr>
        <p:spPr>
          <a:xfrm>
            <a:off x="2109143" y="2354988"/>
            <a:ext cx="4925700" cy="2232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Diferenciamos los dos modelos de programación (Sincrónica y Asincrónica).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Profundizamos en la Programación Asincrónica, sus componentes y dinámicas.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Trabajamos sobre la importancia de Call Stack y Event Loop.</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Incorporamos el objeto Promesas a la programación Asincrónica.</a:t>
            </a:r>
            <a:endParaRPr sz="135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Programación  sincrónica</a:t>
            </a:r>
            <a:endParaRPr b="1" sz="4000">
              <a:solidFill>
                <a:schemeClr val="dk1"/>
              </a:solidFill>
              <a:latin typeface="DM Sans"/>
              <a:ea typeface="DM Sans"/>
              <a:cs typeface="DM Sans"/>
              <a:sym typeface="DM Sans"/>
            </a:endParaRPr>
          </a:p>
        </p:txBody>
      </p:sp>
      <p:sp>
        <p:nvSpPr>
          <p:cNvPr id="95" name="Google Shape;95;p21"/>
          <p:cNvSpPr txBox="1"/>
          <p:nvPr/>
        </p:nvSpPr>
        <p:spPr>
          <a:xfrm>
            <a:off x="473350" y="1908175"/>
            <a:ext cx="4401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modelo, nuestro programa funciona de manera </a:t>
            </a:r>
            <a:r>
              <a:rPr b="1" lang="es" sz="1350">
                <a:latin typeface="DM Sans"/>
                <a:ea typeface="DM Sans"/>
                <a:cs typeface="DM Sans"/>
                <a:sym typeface="DM Sans"/>
              </a:rPr>
              <a:t>lineal</a:t>
            </a:r>
            <a:r>
              <a:rPr lang="es" sz="1350">
                <a:latin typeface="DM Sans"/>
                <a:ea typeface="DM Sans"/>
                <a:cs typeface="DM Sans"/>
                <a:sym typeface="DM Sans"/>
              </a:rPr>
              <a:t>, ejecutando una acción y después otra. Sólo podemos realizar una tarea a la vez y cada tarea es bloqueante de la siguiente 🎯.</a:t>
            </a:r>
            <a:endParaRPr sz="1350">
              <a:latin typeface="DM Sans"/>
              <a:ea typeface="DM Sans"/>
              <a:cs typeface="DM Sans"/>
              <a:sym typeface="DM Sans"/>
            </a:endParaRPr>
          </a:p>
        </p:txBody>
      </p:sp>
      <p:cxnSp>
        <p:nvCxnSpPr>
          <p:cNvPr id="96" name="Google Shape;96;p21"/>
          <p:cNvCxnSpPr/>
          <p:nvPr/>
        </p:nvCxnSpPr>
        <p:spPr>
          <a:xfrm>
            <a:off x="4440075" y="3906275"/>
            <a:ext cx="2853000" cy="0"/>
          </a:xfrm>
          <a:prstGeom prst="straightConnector1">
            <a:avLst/>
          </a:prstGeom>
          <a:noFill/>
          <a:ln cap="flat" cmpd="sng" w="28575">
            <a:solidFill>
              <a:srgbClr val="595959"/>
            </a:solidFill>
            <a:prstDash val="solid"/>
            <a:round/>
            <a:headEnd len="med" w="med" type="oval"/>
            <a:tailEnd len="med" w="med" type="none"/>
          </a:ln>
        </p:spPr>
      </p:cxnSp>
      <p:cxnSp>
        <p:nvCxnSpPr>
          <p:cNvPr id="97" name="Google Shape;97;p21"/>
          <p:cNvCxnSpPr>
            <a:endCxn id="98" idx="3"/>
          </p:cNvCxnSpPr>
          <p:nvPr/>
        </p:nvCxnSpPr>
        <p:spPr>
          <a:xfrm>
            <a:off x="1587075" y="3906275"/>
            <a:ext cx="2853000" cy="0"/>
          </a:xfrm>
          <a:prstGeom prst="straightConnector1">
            <a:avLst/>
          </a:prstGeom>
          <a:noFill/>
          <a:ln cap="flat" cmpd="sng" w="28575">
            <a:solidFill>
              <a:srgbClr val="595959"/>
            </a:solidFill>
            <a:prstDash val="solid"/>
            <a:round/>
            <a:headEnd len="med" w="med" type="oval"/>
            <a:tailEnd len="med" w="med" type="none"/>
          </a:ln>
        </p:spPr>
      </p:cxnSp>
      <p:sp>
        <p:nvSpPr>
          <p:cNvPr id="99" name="Google Shape;99;p21"/>
          <p:cNvSpPr/>
          <p:nvPr/>
        </p:nvSpPr>
        <p:spPr>
          <a:xfrm>
            <a:off x="917025" y="3839375"/>
            <a:ext cx="681000" cy="133800"/>
          </a:xfrm>
          <a:prstGeom prst="rect">
            <a:avLst/>
          </a:prstGeom>
          <a:solidFill>
            <a:srgbClr val="E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a:off x="3759075" y="3839375"/>
            <a:ext cx="681000" cy="133800"/>
          </a:xfrm>
          <a:prstGeom prst="rect">
            <a:avLst/>
          </a:prstGeom>
          <a:solidFill>
            <a:srgbClr val="E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a:off x="6612075" y="3839375"/>
            <a:ext cx="681000" cy="133800"/>
          </a:xfrm>
          <a:prstGeom prst="rect">
            <a:avLst/>
          </a:prstGeom>
          <a:solidFill>
            <a:srgbClr val="E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nvSpPr>
        <p:spPr>
          <a:xfrm>
            <a:off x="522975" y="3302300"/>
            <a:ext cx="1469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1era. petición</a:t>
            </a:r>
            <a:endParaRPr b="1" sz="1500">
              <a:latin typeface="DM Sans"/>
              <a:ea typeface="DM Sans"/>
              <a:cs typeface="DM Sans"/>
              <a:sym typeface="DM Sans"/>
            </a:endParaRPr>
          </a:p>
        </p:txBody>
      </p:sp>
      <p:sp>
        <p:nvSpPr>
          <p:cNvPr id="102" name="Google Shape;102;p21"/>
          <p:cNvSpPr txBox="1"/>
          <p:nvPr/>
        </p:nvSpPr>
        <p:spPr>
          <a:xfrm>
            <a:off x="3287175" y="3302300"/>
            <a:ext cx="1624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2da. petición</a:t>
            </a:r>
            <a:endParaRPr b="1" sz="1500">
              <a:latin typeface="DM Sans"/>
              <a:ea typeface="DM Sans"/>
              <a:cs typeface="DM Sans"/>
              <a:sym typeface="DM Sans"/>
            </a:endParaRPr>
          </a:p>
        </p:txBody>
      </p:sp>
      <p:sp>
        <p:nvSpPr>
          <p:cNvPr id="103" name="Google Shape;103;p21"/>
          <p:cNvSpPr txBox="1"/>
          <p:nvPr/>
        </p:nvSpPr>
        <p:spPr>
          <a:xfrm>
            <a:off x="6182475" y="4094750"/>
            <a:ext cx="1540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latin typeface="DM Sans"/>
                <a:ea typeface="DM Sans"/>
                <a:cs typeface="DM Sans"/>
                <a:sym typeface="DM Sans"/>
              </a:rPr>
              <a:t>2do. resultado</a:t>
            </a:r>
            <a:endParaRPr sz="1500">
              <a:latin typeface="DM Sans"/>
              <a:ea typeface="DM Sans"/>
              <a:cs typeface="DM Sans"/>
              <a:sym typeface="DM Sans"/>
            </a:endParaRPr>
          </a:p>
        </p:txBody>
      </p:sp>
      <p:sp>
        <p:nvSpPr>
          <p:cNvPr id="104" name="Google Shape;104;p21"/>
          <p:cNvSpPr txBox="1"/>
          <p:nvPr/>
        </p:nvSpPr>
        <p:spPr>
          <a:xfrm>
            <a:off x="3334950" y="4094750"/>
            <a:ext cx="1540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latin typeface="DM Sans"/>
                <a:ea typeface="DM Sans"/>
                <a:cs typeface="DM Sans"/>
                <a:sym typeface="DM Sans"/>
              </a:rPr>
              <a:t>1er. resultado</a:t>
            </a:r>
            <a:endParaRPr sz="15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Programación  asincrónica</a:t>
            </a:r>
            <a:endParaRPr b="1" sz="4000">
              <a:solidFill>
                <a:schemeClr val="dk1"/>
              </a:solidFill>
              <a:latin typeface="DM Sans"/>
              <a:ea typeface="DM Sans"/>
              <a:cs typeface="DM Sans"/>
              <a:sym typeface="DM Sans"/>
            </a:endParaRPr>
          </a:p>
        </p:txBody>
      </p:sp>
      <p:sp>
        <p:nvSpPr>
          <p:cNvPr id="110" name="Google Shape;110;p22"/>
          <p:cNvSpPr txBox="1"/>
          <p:nvPr/>
        </p:nvSpPr>
        <p:spPr>
          <a:xfrm>
            <a:off x="478775" y="1664250"/>
            <a:ext cx="44019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Este modelo permite que </a:t>
            </a:r>
            <a:r>
              <a:rPr b="1" lang="es" sz="1350">
                <a:latin typeface="DM Sans"/>
                <a:ea typeface="DM Sans"/>
                <a:cs typeface="DM Sans"/>
                <a:sym typeface="DM Sans"/>
              </a:rPr>
              <a:t>múltiples tareas</a:t>
            </a:r>
            <a:r>
              <a:rPr lang="es" sz="1350">
                <a:latin typeface="DM Sans"/>
                <a:ea typeface="DM Sans"/>
                <a:cs typeface="DM Sans"/>
                <a:sym typeface="DM Sans"/>
              </a:rPr>
              <a:t> sucedan a la vez. Al comenzar una acción, nuestro programa sigue en ejecución; y cuando la acción termina nuestro programa es informado y consigue acceso al resultado correspondiente 🤹.</a:t>
            </a:r>
            <a:endParaRPr sz="1350">
              <a:latin typeface="DM Sans"/>
              <a:ea typeface="DM Sans"/>
              <a:cs typeface="DM Sans"/>
              <a:sym typeface="DM Sans"/>
            </a:endParaRPr>
          </a:p>
        </p:txBody>
      </p:sp>
      <p:sp>
        <p:nvSpPr>
          <p:cNvPr id="111" name="Google Shape;111;p22"/>
          <p:cNvSpPr/>
          <p:nvPr/>
        </p:nvSpPr>
        <p:spPr>
          <a:xfrm>
            <a:off x="854225" y="3683251"/>
            <a:ext cx="658200" cy="1293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847048" y="3683251"/>
            <a:ext cx="658200" cy="1293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6604658" y="3683251"/>
            <a:ext cx="658200" cy="1293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1493124" y="3683251"/>
            <a:ext cx="658200" cy="1293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22"/>
          <p:cNvCxnSpPr>
            <a:stCxn id="111" idx="2"/>
            <a:endCxn id="112" idx="2"/>
          </p:cNvCxnSpPr>
          <p:nvPr/>
        </p:nvCxnSpPr>
        <p:spPr>
          <a:xfrm flipH="1" rot="-5400000">
            <a:off x="2679425" y="2316451"/>
            <a:ext cx="600" cy="2992800"/>
          </a:xfrm>
          <a:prstGeom prst="bentConnector3">
            <a:avLst>
              <a:gd fmla="val 39687500" name="adj1"/>
            </a:avLst>
          </a:prstGeom>
          <a:noFill/>
          <a:ln cap="flat" cmpd="sng" w="9525">
            <a:solidFill>
              <a:srgbClr val="595959"/>
            </a:solidFill>
            <a:prstDash val="solid"/>
            <a:round/>
            <a:headEnd len="med" w="med" type="none"/>
            <a:tailEnd len="med" w="med" type="none"/>
          </a:ln>
        </p:spPr>
      </p:cxnSp>
      <p:cxnSp>
        <p:nvCxnSpPr>
          <p:cNvPr id="116" name="Google Shape;116;p22"/>
          <p:cNvCxnSpPr>
            <a:stCxn id="114" idx="0"/>
            <a:endCxn id="113" idx="0"/>
          </p:cNvCxnSpPr>
          <p:nvPr/>
        </p:nvCxnSpPr>
        <p:spPr>
          <a:xfrm flipH="1" rot="-5400000">
            <a:off x="4377624" y="1127851"/>
            <a:ext cx="600" cy="5111400"/>
          </a:xfrm>
          <a:prstGeom prst="bentConnector3">
            <a:avLst>
              <a:gd fmla="val -39687500" name="adj1"/>
            </a:avLst>
          </a:prstGeom>
          <a:noFill/>
          <a:ln cap="flat" cmpd="sng" w="9525">
            <a:solidFill>
              <a:srgbClr val="595959"/>
            </a:solidFill>
            <a:prstDash val="solid"/>
            <a:round/>
            <a:headEnd len="med" w="med" type="none"/>
            <a:tailEnd len="med" w="med" type="none"/>
          </a:ln>
        </p:spPr>
      </p:cxnSp>
      <p:sp>
        <p:nvSpPr>
          <p:cNvPr id="117" name="Google Shape;117;p22"/>
          <p:cNvSpPr/>
          <p:nvPr/>
        </p:nvSpPr>
        <p:spPr>
          <a:xfrm>
            <a:off x="1757576" y="3683251"/>
            <a:ext cx="129300" cy="129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118677" y="3683251"/>
            <a:ext cx="129300" cy="129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nvSpPr>
        <p:spPr>
          <a:xfrm>
            <a:off x="473350" y="4171490"/>
            <a:ext cx="1419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1era. petición</a:t>
            </a:r>
            <a:endParaRPr b="1" sz="1500">
              <a:latin typeface="DM Sans"/>
              <a:ea typeface="DM Sans"/>
              <a:cs typeface="DM Sans"/>
              <a:sym typeface="DM Sans"/>
            </a:endParaRPr>
          </a:p>
        </p:txBody>
      </p:sp>
      <p:sp>
        <p:nvSpPr>
          <p:cNvPr id="120" name="Google Shape;120;p22"/>
          <p:cNvSpPr txBox="1"/>
          <p:nvPr/>
        </p:nvSpPr>
        <p:spPr>
          <a:xfrm>
            <a:off x="1037002" y="3018250"/>
            <a:ext cx="1570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2da. petición</a:t>
            </a:r>
            <a:endParaRPr b="1" sz="1500">
              <a:latin typeface="DM Sans"/>
              <a:ea typeface="DM Sans"/>
              <a:cs typeface="DM Sans"/>
              <a:sym typeface="DM Sans"/>
            </a:endParaRPr>
          </a:p>
        </p:txBody>
      </p:sp>
      <p:sp>
        <p:nvSpPr>
          <p:cNvPr id="121" name="Google Shape;121;p22"/>
          <p:cNvSpPr txBox="1"/>
          <p:nvPr/>
        </p:nvSpPr>
        <p:spPr>
          <a:xfrm>
            <a:off x="6189422" y="3018250"/>
            <a:ext cx="1488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latin typeface="DM Sans"/>
                <a:ea typeface="DM Sans"/>
                <a:cs typeface="DM Sans"/>
                <a:sym typeface="DM Sans"/>
              </a:rPr>
              <a:t>2do. resultado</a:t>
            </a:r>
            <a:endParaRPr sz="1500">
              <a:latin typeface="DM Sans"/>
              <a:ea typeface="DM Sans"/>
              <a:cs typeface="DM Sans"/>
              <a:sym typeface="DM Sans"/>
            </a:endParaRPr>
          </a:p>
        </p:txBody>
      </p:sp>
      <p:sp>
        <p:nvSpPr>
          <p:cNvPr id="122" name="Google Shape;122;p22"/>
          <p:cNvSpPr txBox="1"/>
          <p:nvPr/>
        </p:nvSpPr>
        <p:spPr>
          <a:xfrm>
            <a:off x="3431812" y="4171490"/>
            <a:ext cx="1488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500">
                <a:latin typeface="DM Sans"/>
                <a:ea typeface="DM Sans"/>
                <a:cs typeface="DM Sans"/>
                <a:sym typeface="DM Sans"/>
              </a:rPr>
              <a:t>1er. resultado</a:t>
            </a:r>
            <a:endParaRPr sz="150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p:nvPr/>
        </p:nvSpPr>
        <p:spPr>
          <a:xfrm>
            <a:off x="473370" y="619431"/>
            <a:ext cx="738905" cy="738905"/>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129" name="Google Shape;129;p23"/>
          <p:cNvSpPr txBox="1"/>
          <p:nvPr/>
        </p:nvSpPr>
        <p:spPr>
          <a:xfrm>
            <a:off x="473350" y="1626100"/>
            <a:ext cx="716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 Una de las principales ventajas del modelo asincrónico: facilita el manejo de programas que realizan múltiples acciones a la vez.</a:t>
            </a:r>
            <a:endParaRPr sz="2000">
              <a:solidFill>
                <a:srgbClr val="B7B7B7"/>
              </a:solidFill>
              <a:latin typeface="DM Sans"/>
              <a:ea typeface="DM Sans"/>
              <a:cs typeface="DM Sans"/>
              <a:sym typeface="DM Sans"/>
            </a:endParaRPr>
          </a:p>
          <a:p>
            <a:pPr indent="0" lvl="0" marL="0" rtl="0" algn="l">
              <a:spcBef>
                <a:spcPts val="0"/>
              </a:spcBef>
              <a:spcAft>
                <a:spcPts val="0"/>
              </a:spcAft>
              <a:buNone/>
            </a:pPr>
            <a:r>
              <a:rPr lang="es" sz="2000">
                <a:solidFill>
                  <a:srgbClr val="B7B7B7"/>
                </a:solidFill>
                <a:latin typeface="DM Sans"/>
                <a:ea typeface="DM Sans"/>
                <a:cs typeface="DM Sans"/>
                <a:sym typeface="DM Sans"/>
              </a:rPr>
              <a:t>✋ Uno de sus principales riesgos: puede dificultar la comprensión de aquellos programas que tienden a seguir una única línea de acción</a:t>
            </a:r>
            <a:endParaRPr sz="2500">
              <a:solidFill>
                <a:srgbClr val="B7B7B7"/>
              </a:solidFill>
              <a:latin typeface="DM Sans"/>
              <a:ea typeface="DM Sans"/>
              <a:cs typeface="DM Sans"/>
              <a:sym typeface="DM Sans"/>
            </a:endParaRPr>
          </a:p>
        </p:txBody>
      </p:sp>
      <p:pic>
        <p:nvPicPr>
          <p:cNvPr id="130" name="Google Shape;130;p23" title="ícono de para recordar"/>
          <p:cNvPicPr preferRelativeResize="0"/>
          <p:nvPr/>
        </p:nvPicPr>
        <p:blipFill>
          <a:blip r:embed="rId3">
            <a:alphaModFix/>
          </a:blip>
          <a:stretch>
            <a:fillRect/>
          </a:stretch>
        </p:blipFill>
        <p:spPr>
          <a:xfrm>
            <a:off x="607001" y="753050"/>
            <a:ext cx="471650" cy="471650"/>
          </a:xfrm>
          <a:prstGeom prst="rect">
            <a:avLst/>
          </a:prstGeom>
          <a:noFill/>
          <a:ln>
            <a:noFill/>
          </a:ln>
        </p:spPr>
      </p:pic>
      <p:sp>
        <p:nvSpPr>
          <p:cNvPr id="131" name="Google Shape;131;p23"/>
          <p:cNvSpPr/>
          <p:nvPr/>
        </p:nvSpPr>
        <p:spPr>
          <a:xfrm>
            <a:off x="532900" y="3742800"/>
            <a:ext cx="7050300" cy="844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¿Cómo funciona la asincronía en este contexto?</a:t>
            </a:r>
            <a:endParaRPr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¿Cómo resolver situaciones comunes?</a:t>
            </a:r>
            <a:endParaRPr sz="20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